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56" r:id="rId5"/>
    <p:sldId id="257" r:id="rId6"/>
    <p:sldId id="258" r:id="rId7"/>
    <p:sldId id="259" r:id="rId8"/>
    <p:sldId id="266" r:id="rId9"/>
    <p:sldId id="260" r:id="rId10"/>
    <p:sldId id="264" r:id="rId11"/>
    <p:sldId id="276" r:id="rId12"/>
    <p:sldId id="263" r:id="rId13"/>
    <p:sldId id="261" r:id="rId14"/>
    <p:sldId id="275" r:id="rId15"/>
    <p:sldId id="267" r:id="rId16"/>
    <p:sldId id="268" r:id="rId17"/>
    <p:sldId id="270" r:id="rId18"/>
    <p:sldId id="271" r:id="rId19"/>
    <p:sldId id="272" r:id="rId20"/>
    <p:sldId id="273" r:id="rId21"/>
    <p:sldId id="277" r:id="rId22"/>
    <p:sldId id="278" r:id="rId23"/>
    <p:sldId id="27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C0ADB9-D986-42C6-BC3B-C2CD1E3AA924}" v="132" dt="2026-09-15T16:31:43.5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#1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51D794-A42B-4C38-A394-EBDE93887461}" type="doc">
      <dgm:prSet loTypeId="urn:microsoft.com/office/officeart/2005/8/layout/default" loCatId="list" qsTypeId="urn:microsoft.com/office/officeart/2005/8/quickstyle/simple1#1" qsCatId="simple" csTypeId="urn:microsoft.com/office/officeart/2005/8/colors/colorful2#1" csCatId="colorful"/>
      <dgm:spPr/>
      <dgm:t>
        <a:bodyPr/>
        <a:lstStyle/>
        <a:p>
          <a:endParaRPr lang="en-US"/>
        </a:p>
      </dgm:t>
    </dgm:pt>
    <dgm:pt modelId="{93FE10B4-1E2D-4E81-A00E-936C7C1AB2F0}">
      <dgm:prSet/>
      <dgm:spPr/>
      <dgm:t>
        <a:bodyPr/>
        <a:lstStyle/>
        <a:p>
          <a:r>
            <a:rPr lang="en-GB" dirty="0">
              <a:latin typeface="SassoonCRInfant" panose="00000400000000000000" pitchFamily="2" charset="0"/>
            </a:rPr>
            <a:t>Play is embedded into everyday</a:t>
          </a:r>
          <a:endParaRPr lang="en-US" dirty="0">
            <a:latin typeface="SassoonCRInfant" panose="00000400000000000000" pitchFamily="2" charset="0"/>
          </a:endParaRPr>
        </a:p>
      </dgm:t>
    </dgm:pt>
    <dgm:pt modelId="{F8C90E7A-C522-485A-80D0-6A5D76DF3420}" type="parTrans" cxnId="{36F43325-796A-4E00-9CC1-308E03EC3347}">
      <dgm:prSet/>
      <dgm:spPr/>
      <dgm:t>
        <a:bodyPr/>
        <a:lstStyle/>
        <a:p>
          <a:endParaRPr lang="en-US"/>
        </a:p>
      </dgm:t>
    </dgm:pt>
    <dgm:pt modelId="{C4928145-1309-4092-A636-5742C3A7FE35}" type="sibTrans" cxnId="{36F43325-796A-4E00-9CC1-308E03EC3347}">
      <dgm:prSet/>
      <dgm:spPr/>
      <dgm:t>
        <a:bodyPr/>
        <a:lstStyle/>
        <a:p>
          <a:endParaRPr lang="en-US"/>
        </a:p>
      </dgm:t>
    </dgm:pt>
    <dgm:pt modelId="{22FC7CA6-C8AB-4098-9CCE-4E37475242A6}">
      <dgm:prSet/>
      <dgm:spPr/>
      <dgm:t>
        <a:bodyPr/>
        <a:lstStyle/>
        <a:p>
          <a:r>
            <a:rPr lang="en-GB">
              <a:latin typeface="SassoonCRInfant" panose="00000400000000000000" pitchFamily="2" charset="0"/>
            </a:rPr>
            <a:t>Soft Start</a:t>
          </a:r>
          <a:endParaRPr lang="en-US">
            <a:latin typeface="SassoonCRInfant" panose="00000400000000000000" pitchFamily="2" charset="0"/>
          </a:endParaRPr>
        </a:p>
      </dgm:t>
    </dgm:pt>
    <dgm:pt modelId="{E2E52463-D150-43DE-9CBD-A99A554C0CC8}" type="parTrans" cxnId="{E42E92CD-AE80-4F4B-9EC6-E9ED7F85DDB5}">
      <dgm:prSet/>
      <dgm:spPr/>
      <dgm:t>
        <a:bodyPr/>
        <a:lstStyle/>
        <a:p>
          <a:endParaRPr lang="en-US"/>
        </a:p>
      </dgm:t>
    </dgm:pt>
    <dgm:pt modelId="{36409463-D1AF-4E8C-A074-E02F86CA7581}" type="sibTrans" cxnId="{E42E92CD-AE80-4F4B-9EC6-E9ED7F85DDB5}">
      <dgm:prSet/>
      <dgm:spPr/>
      <dgm:t>
        <a:bodyPr/>
        <a:lstStyle/>
        <a:p>
          <a:endParaRPr lang="en-US"/>
        </a:p>
      </dgm:t>
    </dgm:pt>
    <dgm:pt modelId="{3B992BAF-8BC3-42E4-8FDB-8292ECD795BE}">
      <dgm:prSet/>
      <dgm:spPr/>
      <dgm:t>
        <a:bodyPr/>
        <a:lstStyle/>
        <a:p>
          <a:r>
            <a:rPr lang="en-GB">
              <a:latin typeface="SassoonCRInfant" panose="00000400000000000000" pitchFamily="2" charset="0"/>
            </a:rPr>
            <a:t>Guided play through gold star tasks</a:t>
          </a:r>
          <a:endParaRPr lang="en-US">
            <a:latin typeface="SassoonCRInfant" panose="00000400000000000000" pitchFamily="2" charset="0"/>
          </a:endParaRPr>
        </a:p>
      </dgm:t>
    </dgm:pt>
    <dgm:pt modelId="{C2EECE0C-477A-47B7-8529-998253AE3C7E}" type="parTrans" cxnId="{35DB0C3D-F835-4D4D-9EE1-8E88B7BC9B11}">
      <dgm:prSet/>
      <dgm:spPr/>
      <dgm:t>
        <a:bodyPr/>
        <a:lstStyle/>
        <a:p>
          <a:endParaRPr lang="en-US"/>
        </a:p>
      </dgm:t>
    </dgm:pt>
    <dgm:pt modelId="{097EA576-1D89-4A8B-9DCA-61E1CDB2163B}" type="sibTrans" cxnId="{35DB0C3D-F835-4D4D-9EE1-8E88B7BC9B11}">
      <dgm:prSet/>
      <dgm:spPr/>
      <dgm:t>
        <a:bodyPr/>
        <a:lstStyle/>
        <a:p>
          <a:endParaRPr lang="en-US"/>
        </a:p>
      </dgm:t>
    </dgm:pt>
    <dgm:pt modelId="{9E8F9F01-7DF4-4DF3-A4A1-180DA742F93E}">
      <dgm:prSet/>
      <dgm:spPr/>
      <dgm:t>
        <a:bodyPr/>
        <a:lstStyle/>
        <a:p>
          <a:r>
            <a:rPr lang="en-GB">
              <a:latin typeface="SassoonCRInfant" panose="00000400000000000000" pitchFamily="2" charset="0"/>
            </a:rPr>
            <a:t>Free Play</a:t>
          </a:r>
          <a:endParaRPr lang="en-US">
            <a:latin typeface="SassoonCRInfant" panose="00000400000000000000" pitchFamily="2" charset="0"/>
          </a:endParaRPr>
        </a:p>
      </dgm:t>
    </dgm:pt>
    <dgm:pt modelId="{4DC8CEE4-BB10-4CF2-9118-EF9D15CC29A8}" type="parTrans" cxnId="{7B07E237-F986-4E79-B0FA-A34CB97930B5}">
      <dgm:prSet/>
      <dgm:spPr/>
      <dgm:t>
        <a:bodyPr/>
        <a:lstStyle/>
        <a:p>
          <a:endParaRPr lang="en-US"/>
        </a:p>
      </dgm:t>
    </dgm:pt>
    <dgm:pt modelId="{8656C3FF-B865-4709-BCA3-4E5596B0C78E}" type="sibTrans" cxnId="{7B07E237-F986-4E79-B0FA-A34CB97930B5}">
      <dgm:prSet/>
      <dgm:spPr/>
      <dgm:t>
        <a:bodyPr/>
        <a:lstStyle/>
        <a:p>
          <a:endParaRPr lang="en-US"/>
        </a:p>
      </dgm:t>
    </dgm:pt>
    <dgm:pt modelId="{32824A8E-9DA8-46E6-9C0B-37EA8E2D91ED}">
      <dgm:prSet/>
      <dgm:spPr/>
      <dgm:t>
        <a:bodyPr/>
        <a:lstStyle/>
        <a:p>
          <a:r>
            <a:rPr lang="en-GB">
              <a:latin typeface="SassoonCRInfant" panose="00000400000000000000" pitchFamily="2" charset="0"/>
            </a:rPr>
            <a:t>Outdoor Play </a:t>
          </a:r>
          <a:endParaRPr lang="en-US">
            <a:latin typeface="SassoonCRInfant" panose="00000400000000000000" pitchFamily="2" charset="0"/>
          </a:endParaRPr>
        </a:p>
      </dgm:t>
    </dgm:pt>
    <dgm:pt modelId="{A58B5E8E-9436-4379-97E7-E07AFFB26695}" type="parTrans" cxnId="{DFAC9002-C773-4590-AEBE-2641797A1379}">
      <dgm:prSet/>
      <dgm:spPr/>
      <dgm:t>
        <a:bodyPr/>
        <a:lstStyle/>
        <a:p>
          <a:endParaRPr lang="en-US"/>
        </a:p>
      </dgm:t>
    </dgm:pt>
    <dgm:pt modelId="{6E28A389-64A7-44B1-82C6-549FB7D279C5}" type="sibTrans" cxnId="{DFAC9002-C773-4590-AEBE-2641797A1379}">
      <dgm:prSet/>
      <dgm:spPr/>
      <dgm:t>
        <a:bodyPr/>
        <a:lstStyle/>
        <a:p>
          <a:endParaRPr lang="en-US"/>
        </a:p>
      </dgm:t>
    </dgm:pt>
    <dgm:pt modelId="{2F846065-C8CE-4536-B4F6-61182799FC81}">
      <dgm:prSet/>
      <dgm:spPr/>
      <dgm:t>
        <a:bodyPr/>
        <a:lstStyle/>
        <a:p>
          <a:r>
            <a:rPr lang="en-GB">
              <a:latin typeface="SassoonCRInfant" panose="00000400000000000000" pitchFamily="2" charset="0"/>
            </a:rPr>
            <a:t>Meta- Skills Focus</a:t>
          </a:r>
          <a:endParaRPr lang="en-US">
            <a:latin typeface="SassoonCRInfant" panose="00000400000000000000" pitchFamily="2" charset="0"/>
          </a:endParaRPr>
        </a:p>
      </dgm:t>
    </dgm:pt>
    <dgm:pt modelId="{F06C99B5-B4BF-493D-87FA-D50BB017FDC9}" type="parTrans" cxnId="{379745C6-7827-4D67-AA1D-E8A1DF600E07}">
      <dgm:prSet/>
      <dgm:spPr/>
      <dgm:t>
        <a:bodyPr/>
        <a:lstStyle/>
        <a:p>
          <a:endParaRPr lang="en-US"/>
        </a:p>
      </dgm:t>
    </dgm:pt>
    <dgm:pt modelId="{7B7DAA05-5A28-4AEF-8DEB-FF3A2DFB70BB}" type="sibTrans" cxnId="{379745C6-7827-4D67-AA1D-E8A1DF600E07}">
      <dgm:prSet/>
      <dgm:spPr/>
      <dgm:t>
        <a:bodyPr/>
        <a:lstStyle/>
        <a:p>
          <a:endParaRPr lang="en-US"/>
        </a:p>
      </dgm:t>
    </dgm:pt>
    <dgm:pt modelId="{AE18EC27-F479-46F3-BBA0-EA47B57AFA33}">
      <dgm:prSet/>
      <dgm:spPr/>
      <dgm:t>
        <a:bodyPr/>
        <a:lstStyle/>
        <a:p>
          <a:r>
            <a:rPr lang="en-GB">
              <a:latin typeface="SassoonCRInfant" panose="00000400000000000000" pitchFamily="2" charset="0"/>
            </a:rPr>
            <a:t>Observing Adults- Adding Support and Challenge</a:t>
          </a:r>
          <a:endParaRPr lang="en-US">
            <a:latin typeface="SassoonCRInfant" panose="00000400000000000000" pitchFamily="2" charset="0"/>
          </a:endParaRPr>
        </a:p>
      </dgm:t>
    </dgm:pt>
    <dgm:pt modelId="{97DDC8E1-8D2B-42C6-9148-6762E556F385}" type="parTrans" cxnId="{E029C9F1-9F6A-4EF2-A970-9605B9F7098C}">
      <dgm:prSet/>
      <dgm:spPr/>
      <dgm:t>
        <a:bodyPr/>
        <a:lstStyle/>
        <a:p>
          <a:endParaRPr lang="en-US"/>
        </a:p>
      </dgm:t>
    </dgm:pt>
    <dgm:pt modelId="{ACAF4726-7CC6-4F59-A546-9185747A760F}" type="sibTrans" cxnId="{E029C9F1-9F6A-4EF2-A970-9605B9F7098C}">
      <dgm:prSet/>
      <dgm:spPr/>
      <dgm:t>
        <a:bodyPr/>
        <a:lstStyle/>
        <a:p>
          <a:endParaRPr lang="en-US"/>
        </a:p>
      </dgm:t>
    </dgm:pt>
    <dgm:pt modelId="{3D07D741-AF41-4557-9894-F0479F959AC7}" type="pres">
      <dgm:prSet presAssocID="{C451D794-A42B-4C38-A394-EBDE93887461}" presName="diagram" presStyleCnt="0">
        <dgm:presLayoutVars>
          <dgm:dir/>
          <dgm:resizeHandles val="exact"/>
        </dgm:presLayoutVars>
      </dgm:prSet>
      <dgm:spPr/>
    </dgm:pt>
    <dgm:pt modelId="{91707453-A49C-425E-88F2-47430D036AF6}" type="pres">
      <dgm:prSet presAssocID="{93FE10B4-1E2D-4E81-A00E-936C7C1AB2F0}" presName="node" presStyleLbl="node1" presStyleIdx="0" presStyleCnt="7">
        <dgm:presLayoutVars>
          <dgm:bulletEnabled val="1"/>
        </dgm:presLayoutVars>
      </dgm:prSet>
      <dgm:spPr/>
    </dgm:pt>
    <dgm:pt modelId="{2D02CC59-A9D1-458F-BA6E-A8E8A1F74C1A}" type="pres">
      <dgm:prSet presAssocID="{C4928145-1309-4092-A636-5742C3A7FE35}" presName="sibTrans" presStyleCnt="0"/>
      <dgm:spPr/>
    </dgm:pt>
    <dgm:pt modelId="{8E08DCAF-CC6A-44AB-91D1-6CE9D114E084}" type="pres">
      <dgm:prSet presAssocID="{22FC7CA6-C8AB-4098-9CCE-4E37475242A6}" presName="node" presStyleLbl="node1" presStyleIdx="1" presStyleCnt="7">
        <dgm:presLayoutVars>
          <dgm:bulletEnabled val="1"/>
        </dgm:presLayoutVars>
      </dgm:prSet>
      <dgm:spPr/>
    </dgm:pt>
    <dgm:pt modelId="{C1563F95-5305-4BB2-B532-106ADF11B101}" type="pres">
      <dgm:prSet presAssocID="{36409463-D1AF-4E8C-A074-E02F86CA7581}" presName="sibTrans" presStyleCnt="0"/>
      <dgm:spPr/>
    </dgm:pt>
    <dgm:pt modelId="{F088F16A-ABC1-4733-9154-626DBA9D7AEF}" type="pres">
      <dgm:prSet presAssocID="{3B992BAF-8BC3-42E4-8FDB-8292ECD795BE}" presName="node" presStyleLbl="node1" presStyleIdx="2" presStyleCnt="7">
        <dgm:presLayoutVars>
          <dgm:bulletEnabled val="1"/>
        </dgm:presLayoutVars>
      </dgm:prSet>
      <dgm:spPr/>
    </dgm:pt>
    <dgm:pt modelId="{3C1AA8A5-101B-4BBA-AF83-5FF1353C75D2}" type="pres">
      <dgm:prSet presAssocID="{097EA576-1D89-4A8B-9DCA-61E1CDB2163B}" presName="sibTrans" presStyleCnt="0"/>
      <dgm:spPr/>
    </dgm:pt>
    <dgm:pt modelId="{05E50C9C-AADD-4349-93D4-D83BF34200FB}" type="pres">
      <dgm:prSet presAssocID="{9E8F9F01-7DF4-4DF3-A4A1-180DA742F93E}" presName="node" presStyleLbl="node1" presStyleIdx="3" presStyleCnt="7">
        <dgm:presLayoutVars>
          <dgm:bulletEnabled val="1"/>
        </dgm:presLayoutVars>
      </dgm:prSet>
      <dgm:spPr/>
    </dgm:pt>
    <dgm:pt modelId="{F7A99398-E171-4C05-A487-A22CB32D8450}" type="pres">
      <dgm:prSet presAssocID="{8656C3FF-B865-4709-BCA3-4E5596B0C78E}" presName="sibTrans" presStyleCnt="0"/>
      <dgm:spPr/>
    </dgm:pt>
    <dgm:pt modelId="{4EACA03D-5C5F-47FF-A4B3-A0292C50A5D1}" type="pres">
      <dgm:prSet presAssocID="{32824A8E-9DA8-46E6-9C0B-37EA8E2D91ED}" presName="node" presStyleLbl="node1" presStyleIdx="4" presStyleCnt="7">
        <dgm:presLayoutVars>
          <dgm:bulletEnabled val="1"/>
        </dgm:presLayoutVars>
      </dgm:prSet>
      <dgm:spPr/>
    </dgm:pt>
    <dgm:pt modelId="{A98B2481-6865-44F9-AE36-1A4E57E57630}" type="pres">
      <dgm:prSet presAssocID="{6E28A389-64A7-44B1-82C6-549FB7D279C5}" presName="sibTrans" presStyleCnt="0"/>
      <dgm:spPr/>
    </dgm:pt>
    <dgm:pt modelId="{8808EBCE-0304-452D-B26A-60C4F22663DD}" type="pres">
      <dgm:prSet presAssocID="{2F846065-C8CE-4536-B4F6-61182799FC81}" presName="node" presStyleLbl="node1" presStyleIdx="5" presStyleCnt="7">
        <dgm:presLayoutVars>
          <dgm:bulletEnabled val="1"/>
        </dgm:presLayoutVars>
      </dgm:prSet>
      <dgm:spPr/>
    </dgm:pt>
    <dgm:pt modelId="{8AD50A24-410B-4CD4-9A50-D91CC4E739EB}" type="pres">
      <dgm:prSet presAssocID="{7B7DAA05-5A28-4AEF-8DEB-FF3A2DFB70BB}" presName="sibTrans" presStyleCnt="0"/>
      <dgm:spPr/>
    </dgm:pt>
    <dgm:pt modelId="{73C99837-790D-4667-9B84-0162CB8EC00A}" type="pres">
      <dgm:prSet presAssocID="{AE18EC27-F479-46F3-BBA0-EA47B57AFA33}" presName="node" presStyleLbl="node1" presStyleIdx="6" presStyleCnt="7">
        <dgm:presLayoutVars>
          <dgm:bulletEnabled val="1"/>
        </dgm:presLayoutVars>
      </dgm:prSet>
      <dgm:spPr/>
    </dgm:pt>
  </dgm:ptLst>
  <dgm:cxnLst>
    <dgm:cxn modelId="{DFAC9002-C773-4590-AEBE-2641797A1379}" srcId="{C451D794-A42B-4C38-A394-EBDE93887461}" destId="{32824A8E-9DA8-46E6-9C0B-37EA8E2D91ED}" srcOrd="4" destOrd="0" parTransId="{A58B5E8E-9436-4379-97E7-E07AFFB26695}" sibTransId="{6E28A389-64A7-44B1-82C6-549FB7D279C5}"/>
    <dgm:cxn modelId="{1035EF19-BD51-4172-881D-C44B5F0ED89F}" type="presOf" srcId="{32824A8E-9DA8-46E6-9C0B-37EA8E2D91ED}" destId="{4EACA03D-5C5F-47FF-A4B3-A0292C50A5D1}" srcOrd="0" destOrd="0" presId="urn:microsoft.com/office/officeart/2005/8/layout/default"/>
    <dgm:cxn modelId="{1ACFE824-54C0-41AE-B31E-D9C715DED2B0}" type="presOf" srcId="{3B992BAF-8BC3-42E4-8FDB-8292ECD795BE}" destId="{F088F16A-ABC1-4733-9154-626DBA9D7AEF}" srcOrd="0" destOrd="0" presId="urn:microsoft.com/office/officeart/2005/8/layout/default"/>
    <dgm:cxn modelId="{59F5EC24-1845-4AA4-938B-EDD2BE421D1A}" type="presOf" srcId="{93FE10B4-1E2D-4E81-A00E-936C7C1AB2F0}" destId="{91707453-A49C-425E-88F2-47430D036AF6}" srcOrd="0" destOrd="0" presId="urn:microsoft.com/office/officeart/2005/8/layout/default"/>
    <dgm:cxn modelId="{36F43325-796A-4E00-9CC1-308E03EC3347}" srcId="{C451D794-A42B-4C38-A394-EBDE93887461}" destId="{93FE10B4-1E2D-4E81-A00E-936C7C1AB2F0}" srcOrd="0" destOrd="0" parTransId="{F8C90E7A-C522-485A-80D0-6A5D76DF3420}" sibTransId="{C4928145-1309-4092-A636-5742C3A7FE35}"/>
    <dgm:cxn modelId="{633A6D36-48F0-47D7-94EE-12A133FF8925}" type="presOf" srcId="{2F846065-C8CE-4536-B4F6-61182799FC81}" destId="{8808EBCE-0304-452D-B26A-60C4F22663DD}" srcOrd="0" destOrd="0" presId="urn:microsoft.com/office/officeart/2005/8/layout/default"/>
    <dgm:cxn modelId="{7B07E237-F986-4E79-B0FA-A34CB97930B5}" srcId="{C451D794-A42B-4C38-A394-EBDE93887461}" destId="{9E8F9F01-7DF4-4DF3-A4A1-180DA742F93E}" srcOrd="3" destOrd="0" parTransId="{4DC8CEE4-BB10-4CF2-9118-EF9D15CC29A8}" sibTransId="{8656C3FF-B865-4709-BCA3-4E5596B0C78E}"/>
    <dgm:cxn modelId="{35DB0C3D-F835-4D4D-9EE1-8E88B7BC9B11}" srcId="{C451D794-A42B-4C38-A394-EBDE93887461}" destId="{3B992BAF-8BC3-42E4-8FDB-8292ECD795BE}" srcOrd="2" destOrd="0" parTransId="{C2EECE0C-477A-47B7-8529-998253AE3C7E}" sibTransId="{097EA576-1D89-4A8B-9DCA-61E1CDB2163B}"/>
    <dgm:cxn modelId="{8970A25D-C489-45C3-B89C-C2AE7B3548C3}" type="presOf" srcId="{AE18EC27-F479-46F3-BBA0-EA47B57AFA33}" destId="{73C99837-790D-4667-9B84-0162CB8EC00A}" srcOrd="0" destOrd="0" presId="urn:microsoft.com/office/officeart/2005/8/layout/default"/>
    <dgm:cxn modelId="{AC03A392-6C4A-4F88-B8BE-8C1150DFC223}" type="presOf" srcId="{22FC7CA6-C8AB-4098-9CCE-4E37475242A6}" destId="{8E08DCAF-CC6A-44AB-91D1-6CE9D114E084}" srcOrd="0" destOrd="0" presId="urn:microsoft.com/office/officeart/2005/8/layout/default"/>
    <dgm:cxn modelId="{04EACDA3-8633-4F78-9BA1-84A4BE334E35}" type="presOf" srcId="{C451D794-A42B-4C38-A394-EBDE93887461}" destId="{3D07D741-AF41-4557-9894-F0479F959AC7}" srcOrd="0" destOrd="0" presId="urn:microsoft.com/office/officeart/2005/8/layout/default"/>
    <dgm:cxn modelId="{379745C6-7827-4D67-AA1D-E8A1DF600E07}" srcId="{C451D794-A42B-4C38-A394-EBDE93887461}" destId="{2F846065-C8CE-4536-B4F6-61182799FC81}" srcOrd="5" destOrd="0" parTransId="{F06C99B5-B4BF-493D-87FA-D50BB017FDC9}" sibTransId="{7B7DAA05-5A28-4AEF-8DEB-FF3A2DFB70BB}"/>
    <dgm:cxn modelId="{E42E92CD-AE80-4F4B-9EC6-E9ED7F85DDB5}" srcId="{C451D794-A42B-4C38-A394-EBDE93887461}" destId="{22FC7CA6-C8AB-4098-9CCE-4E37475242A6}" srcOrd="1" destOrd="0" parTransId="{E2E52463-D150-43DE-9CBD-A99A554C0CC8}" sibTransId="{36409463-D1AF-4E8C-A074-E02F86CA7581}"/>
    <dgm:cxn modelId="{ED497BD0-026A-4E94-9A3A-84C817611449}" type="presOf" srcId="{9E8F9F01-7DF4-4DF3-A4A1-180DA742F93E}" destId="{05E50C9C-AADD-4349-93D4-D83BF34200FB}" srcOrd="0" destOrd="0" presId="urn:microsoft.com/office/officeart/2005/8/layout/default"/>
    <dgm:cxn modelId="{E029C9F1-9F6A-4EF2-A970-9605B9F7098C}" srcId="{C451D794-A42B-4C38-A394-EBDE93887461}" destId="{AE18EC27-F479-46F3-BBA0-EA47B57AFA33}" srcOrd="6" destOrd="0" parTransId="{97DDC8E1-8D2B-42C6-9148-6762E556F385}" sibTransId="{ACAF4726-7CC6-4F59-A546-9185747A760F}"/>
    <dgm:cxn modelId="{C706BC92-474A-4BEF-A411-D5BA6D766E18}" type="presParOf" srcId="{3D07D741-AF41-4557-9894-F0479F959AC7}" destId="{91707453-A49C-425E-88F2-47430D036AF6}" srcOrd="0" destOrd="0" presId="urn:microsoft.com/office/officeart/2005/8/layout/default"/>
    <dgm:cxn modelId="{B12E6ED5-C30B-45B4-B495-DD59FB06E21C}" type="presParOf" srcId="{3D07D741-AF41-4557-9894-F0479F959AC7}" destId="{2D02CC59-A9D1-458F-BA6E-A8E8A1F74C1A}" srcOrd="1" destOrd="0" presId="urn:microsoft.com/office/officeart/2005/8/layout/default"/>
    <dgm:cxn modelId="{6C235130-2C4C-485F-98EB-5248E0FE4EE5}" type="presParOf" srcId="{3D07D741-AF41-4557-9894-F0479F959AC7}" destId="{8E08DCAF-CC6A-44AB-91D1-6CE9D114E084}" srcOrd="2" destOrd="0" presId="urn:microsoft.com/office/officeart/2005/8/layout/default"/>
    <dgm:cxn modelId="{595A2462-4AA4-4C16-BF9E-1D8F287222A8}" type="presParOf" srcId="{3D07D741-AF41-4557-9894-F0479F959AC7}" destId="{C1563F95-5305-4BB2-B532-106ADF11B101}" srcOrd="3" destOrd="0" presId="urn:microsoft.com/office/officeart/2005/8/layout/default"/>
    <dgm:cxn modelId="{6E23E6D3-C295-4DFF-B201-353292755E6A}" type="presParOf" srcId="{3D07D741-AF41-4557-9894-F0479F959AC7}" destId="{F088F16A-ABC1-4733-9154-626DBA9D7AEF}" srcOrd="4" destOrd="0" presId="urn:microsoft.com/office/officeart/2005/8/layout/default"/>
    <dgm:cxn modelId="{A469F9F6-C6DB-42F9-819D-7EBB3508B5A2}" type="presParOf" srcId="{3D07D741-AF41-4557-9894-F0479F959AC7}" destId="{3C1AA8A5-101B-4BBA-AF83-5FF1353C75D2}" srcOrd="5" destOrd="0" presId="urn:microsoft.com/office/officeart/2005/8/layout/default"/>
    <dgm:cxn modelId="{06940423-B11F-4012-ACEE-42838662A683}" type="presParOf" srcId="{3D07D741-AF41-4557-9894-F0479F959AC7}" destId="{05E50C9C-AADD-4349-93D4-D83BF34200FB}" srcOrd="6" destOrd="0" presId="urn:microsoft.com/office/officeart/2005/8/layout/default"/>
    <dgm:cxn modelId="{03FA2F02-0582-4CE4-9EAB-899662AFDB74}" type="presParOf" srcId="{3D07D741-AF41-4557-9894-F0479F959AC7}" destId="{F7A99398-E171-4C05-A487-A22CB32D8450}" srcOrd="7" destOrd="0" presId="urn:microsoft.com/office/officeart/2005/8/layout/default"/>
    <dgm:cxn modelId="{B43A10AB-B685-4E2C-89F9-D657D31D2E8A}" type="presParOf" srcId="{3D07D741-AF41-4557-9894-F0479F959AC7}" destId="{4EACA03D-5C5F-47FF-A4B3-A0292C50A5D1}" srcOrd="8" destOrd="0" presId="urn:microsoft.com/office/officeart/2005/8/layout/default"/>
    <dgm:cxn modelId="{8165BCAF-1C3C-4633-B956-461E49993FC9}" type="presParOf" srcId="{3D07D741-AF41-4557-9894-F0479F959AC7}" destId="{A98B2481-6865-44F9-AE36-1A4E57E57630}" srcOrd="9" destOrd="0" presId="urn:microsoft.com/office/officeart/2005/8/layout/default"/>
    <dgm:cxn modelId="{32A5A207-227A-4548-8C84-010BBF68FB75}" type="presParOf" srcId="{3D07D741-AF41-4557-9894-F0479F959AC7}" destId="{8808EBCE-0304-452D-B26A-60C4F22663DD}" srcOrd="10" destOrd="0" presId="urn:microsoft.com/office/officeart/2005/8/layout/default"/>
    <dgm:cxn modelId="{D77B1F86-3DD1-48BA-9457-FB2B9655C0DD}" type="presParOf" srcId="{3D07D741-AF41-4557-9894-F0479F959AC7}" destId="{8AD50A24-410B-4CD4-9A50-D91CC4E739EB}" srcOrd="11" destOrd="0" presId="urn:microsoft.com/office/officeart/2005/8/layout/default"/>
    <dgm:cxn modelId="{BA32E3BC-94DD-4D28-BEF1-1643E9B56760}" type="presParOf" srcId="{3D07D741-AF41-4557-9894-F0479F959AC7}" destId="{73C99837-790D-4667-9B84-0162CB8EC00A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D63253-A9A3-4B4F-A8BF-303DCDA2A738}" type="doc">
      <dgm:prSet loTypeId="urn:microsoft.com/office/officeart/2008/layout/LinedList" loCatId="list" qsTypeId="urn:microsoft.com/office/officeart/2005/8/quickstyle/simple1#2" qsCatId="simple" csTypeId="urn:microsoft.com/office/officeart/2005/8/colors/accent4_2#1" csCatId="accent4" phldr="1"/>
      <dgm:spPr/>
      <dgm:t>
        <a:bodyPr/>
        <a:lstStyle/>
        <a:p>
          <a:endParaRPr lang="en-US"/>
        </a:p>
      </dgm:t>
    </dgm:pt>
    <dgm:pt modelId="{32ECC967-733F-4955-903A-B0B1959EBE53}">
      <dgm:prSet/>
      <dgm:spPr/>
      <dgm:t>
        <a:bodyPr/>
        <a:lstStyle/>
        <a:p>
          <a:r>
            <a:rPr lang="en-GB" dirty="0">
              <a:latin typeface="SassoonCRInfant" panose="00000400000000000000" pitchFamily="2" charset="0"/>
            </a:rPr>
            <a:t>The continuous provision has been carefully curated to ensure children have opportunities to develop their skills, schemas and interests. </a:t>
          </a:r>
          <a:endParaRPr lang="en-US" dirty="0">
            <a:latin typeface="SassoonCRInfant" panose="00000400000000000000" pitchFamily="2" charset="0"/>
          </a:endParaRPr>
        </a:p>
      </dgm:t>
    </dgm:pt>
    <dgm:pt modelId="{4A23EE23-E7BE-4E77-A924-8205088C6400}" type="parTrans" cxnId="{4ED2B67F-81EA-474F-AAEA-6DBEFD77E2DC}">
      <dgm:prSet/>
      <dgm:spPr/>
      <dgm:t>
        <a:bodyPr/>
        <a:lstStyle/>
        <a:p>
          <a:endParaRPr lang="en-US"/>
        </a:p>
      </dgm:t>
    </dgm:pt>
    <dgm:pt modelId="{D30221BC-7978-473F-8156-6E4754214270}" type="sibTrans" cxnId="{4ED2B67F-81EA-474F-AAEA-6DBEFD77E2DC}">
      <dgm:prSet/>
      <dgm:spPr/>
      <dgm:t>
        <a:bodyPr/>
        <a:lstStyle/>
        <a:p>
          <a:endParaRPr lang="en-US"/>
        </a:p>
      </dgm:t>
    </dgm:pt>
    <dgm:pt modelId="{05A533CB-3BAA-4A7A-B42D-B60DFEC617DC}">
      <dgm:prSet/>
      <dgm:spPr/>
      <dgm:t>
        <a:bodyPr/>
        <a:lstStyle/>
        <a:p>
          <a:r>
            <a:rPr lang="en-GB" dirty="0">
              <a:latin typeface="SassoonCRInfant" panose="00000400000000000000" pitchFamily="2" charset="0"/>
            </a:rPr>
            <a:t>A schema is a repeated pattern of behaviour- transporting, trajectory, enclosing, rotation</a:t>
          </a:r>
          <a:endParaRPr lang="en-US" dirty="0">
            <a:latin typeface="SassoonCRInfant" panose="00000400000000000000" pitchFamily="2" charset="0"/>
          </a:endParaRPr>
        </a:p>
      </dgm:t>
    </dgm:pt>
    <dgm:pt modelId="{413230F4-7426-40B5-BF8B-9706DDD2E82D}" type="parTrans" cxnId="{0A3D0357-0757-41A1-8842-8ADE81F28C29}">
      <dgm:prSet/>
      <dgm:spPr/>
      <dgm:t>
        <a:bodyPr/>
        <a:lstStyle/>
        <a:p>
          <a:endParaRPr lang="en-US"/>
        </a:p>
      </dgm:t>
    </dgm:pt>
    <dgm:pt modelId="{C2144F70-48BA-4975-B783-1F69D4FF6D15}" type="sibTrans" cxnId="{0A3D0357-0757-41A1-8842-8ADE81F28C29}">
      <dgm:prSet/>
      <dgm:spPr/>
      <dgm:t>
        <a:bodyPr/>
        <a:lstStyle/>
        <a:p>
          <a:endParaRPr lang="en-US"/>
        </a:p>
      </dgm:t>
    </dgm:pt>
    <dgm:pt modelId="{BD76ABD1-7E5B-4D6F-8C6B-0C17B7599E6D}">
      <dgm:prSet/>
      <dgm:spPr/>
      <dgm:t>
        <a:bodyPr/>
        <a:lstStyle/>
        <a:p>
          <a:r>
            <a:rPr lang="en-GB" dirty="0">
              <a:latin typeface="SassoonCRInfant" panose="00000400000000000000" pitchFamily="2" charset="0"/>
            </a:rPr>
            <a:t>Children use the provision throughout the day, in between gold star tasks and during planned play periods. </a:t>
          </a:r>
          <a:endParaRPr lang="en-US" dirty="0">
            <a:latin typeface="SassoonCRInfant" panose="00000400000000000000" pitchFamily="2" charset="0"/>
          </a:endParaRPr>
        </a:p>
      </dgm:t>
    </dgm:pt>
    <dgm:pt modelId="{5AD23123-069A-47DD-A900-4B4A8026787C}" type="parTrans" cxnId="{05953852-110D-4E40-AE27-28530DD90542}">
      <dgm:prSet/>
      <dgm:spPr/>
      <dgm:t>
        <a:bodyPr/>
        <a:lstStyle/>
        <a:p>
          <a:endParaRPr lang="en-US"/>
        </a:p>
      </dgm:t>
    </dgm:pt>
    <dgm:pt modelId="{A4C7D6CC-D93A-4917-986B-AAD041D4C7CA}" type="sibTrans" cxnId="{05953852-110D-4E40-AE27-28530DD90542}">
      <dgm:prSet/>
      <dgm:spPr/>
      <dgm:t>
        <a:bodyPr/>
        <a:lstStyle/>
        <a:p>
          <a:endParaRPr lang="en-US"/>
        </a:p>
      </dgm:t>
    </dgm:pt>
    <dgm:pt modelId="{9A20C90B-A024-4C1C-B9DB-193157400360}">
      <dgm:prSet/>
      <dgm:spPr/>
      <dgm:t>
        <a:bodyPr/>
        <a:lstStyle/>
        <a:p>
          <a:r>
            <a:rPr lang="en-GB" dirty="0">
              <a:latin typeface="SassoonCRInfant" panose="00000400000000000000" pitchFamily="2" charset="0"/>
            </a:rPr>
            <a:t>‘Play in progress’ triangles are used so that they can revisit play </a:t>
          </a:r>
          <a:endParaRPr lang="en-US" dirty="0">
            <a:latin typeface="SassoonCRInfant" panose="00000400000000000000" pitchFamily="2" charset="0"/>
          </a:endParaRPr>
        </a:p>
      </dgm:t>
    </dgm:pt>
    <dgm:pt modelId="{207DB398-EC8B-459B-BDD0-7AA1D0937EA5}" type="parTrans" cxnId="{B89D9CFC-C446-4608-8ADD-D7DC3C22C2B3}">
      <dgm:prSet/>
      <dgm:spPr/>
      <dgm:t>
        <a:bodyPr/>
        <a:lstStyle/>
        <a:p>
          <a:endParaRPr lang="en-US"/>
        </a:p>
      </dgm:t>
    </dgm:pt>
    <dgm:pt modelId="{ECCF5B45-74F4-4FDF-96F2-5AC27D99C622}" type="sibTrans" cxnId="{B89D9CFC-C446-4608-8ADD-D7DC3C22C2B3}">
      <dgm:prSet/>
      <dgm:spPr/>
      <dgm:t>
        <a:bodyPr/>
        <a:lstStyle/>
        <a:p>
          <a:endParaRPr lang="en-US"/>
        </a:p>
      </dgm:t>
    </dgm:pt>
    <dgm:pt modelId="{621ADEE5-67AA-4AC9-A5C6-1B35E56DB31B}">
      <dgm:prSet/>
      <dgm:spPr/>
      <dgm:t>
        <a:bodyPr/>
        <a:lstStyle/>
        <a:p>
          <a:r>
            <a:rPr lang="en-GB" dirty="0">
              <a:latin typeface="SassoonCRInfant" panose="00000400000000000000" pitchFamily="2" charset="0"/>
            </a:rPr>
            <a:t>Meta skill development is a big focus for play- there is a meta skill check in at the end</a:t>
          </a:r>
          <a:endParaRPr lang="en-US" dirty="0">
            <a:latin typeface="SassoonCRInfant" panose="00000400000000000000" pitchFamily="2" charset="0"/>
          </a:endParaRPr>
        </a:p>
      </dgm:t>
    </dgm:pt>
    <dgm:pt modelId="{029A4622-9CC4-4609-859C-DA296C647153}" type="parTrans" cxnId="{746B721B-A6FC-498D-BAC2-004888113964}">
      <dgm:prSet/>
      <dgm:spPr/>
      <dgm:t>
        <a:bodyPr/>
        <a:lstStyle/>
        <a:p>
          <a:endParaRPr lang="en-US"/>
        </a:p>
      </dgm:t>
    </dgm:pt>
    <dgm:pt modelId="{59024217-1D25-46E5-8EE7-5801AD57AFF0}" type="sibTrans" cxnId="{746B721B-A6FC-498D-BAC2-004888113964}">
      <dgm:prSet/>
      <dgm:spPr/>
      <dgm:t>
        <a:bodyPr/>
        <a:lstStyle/>
        <a:p>
          <a:endParaRPr lang="en-US"/>
        </a:p>
      </dgm:t>
    </dgm:pt>
    <dgm:pt modelId="{84AAA424-BFB4-42F4-9936-A887D756430F}" type="pres">
      <dgm:prSet presAssocID="{EBD63253-A9A3-4B4F-A8BF-303DCDA2A738}" presName="vert0" presStyleCnt="0">
        <dgm:presLayoutVars>
          <dgm:dir/>
          <dgm:animOne val="branch"/>
          <dgm:animLvl val="lvl"/>
        </dgm:presLayoutVars>
      </dgm:prSet>
      <dgm:spPr/>
    </dgm:pt>
    <dgm:pt modelId="{B806C730-B36B-43A1-BF88-B2CB4E571DC4}" type="pres">
      <dgm:prSet presAssocID="{32ECC967-733F-4955-903A-B0B1959EBE53}" presName="thickLine" presStyleLbl="alignNode1" presStyleIdx="0" presStyleCnt="5"/>
      <dgm:spPr/>
    </dgm:pt>
    <dgm:pt modelId="{8C346150-02F7-40EE-AA58-A6587A5529E6}" type="pres">
      <dgm:prSet presAssocID="{32ECC967-733F-4955-903A-B0B1959EBE53}" presName="horz1" presStyleCnt="0"/>
      <dgm:spPr/>
    </dgm:pt>
    <dgm:pt modelId="{E18B7FE5-2AA5-48AE-9410-35941B57C89B}" type="pres">
      <dgm:prSet presAssocID="{32ECC967-733F-4955-903A-B0B1959EBE53}" presName="tx1" presStyleLbl="revTx" presStyleIdx="0" presStyleCnt="5"/>
      <dgm:spPr/>
    </dgm:pt>
    <dgm:pt modelId="{250F9BB8-6FAF-452B-A5C7-296F77CC66BC}" type="pres">
      <dgm:prSet presAssocID="{32ECC967-733F-4955-903A-B0B1959EBE53}" presName="vert1" presStyleCnt="0"/>
      <dgm:spPr/>
    </dgm:pt>
    <dgm:pt modelId="{32752156-CB2B-4B39-A568-73790E570C1B}" type="pres">
      <dgm:prSet presAssocID="{05A533CB-3BAA-4A7A-B42D-B60DFEC617DC}" presName="thickLine" presStyleLbl="alignNode1" presStyleIdx="1" presStyleCnt="5"/>
      <dgm:spPr/>
    </dgm:pt>
    <dgm:pt modelId="{445BE90E-9A04-44A2-AA13-FB69FD2C81AF}" type="pres">
      <dgm:prSet presAssocID="{05A533CB-3BAA-4A7A-B42D-B60DFEC617DC}" presName="horz1" presStyleCnt="0"/>
      <dgm:spPr/>
    </dgm:pt>
    <dgm:pt modelId="{E59C7AC7-AA4A-4906-BCF0-85DE776D3B0C}" type="pres">
      <dgm:prSet presAssocID="{05A533CB-3BAA-4A7A-B42D-B60DFEC617DC}" presName="tx1" presStyleLbl="revTx" presStyleIdx="1" presStyleCnt="5"/>
      <dgm:spPr/>
    </dgm:pt>
    <dgm:pt modelId="{478BBE66-AFA8-4201-8325-C2A2CE270E0F}" type="pres">
      <dgm:prSet presAssocID="{05A533CB-3BAA-4A7A-B42D-B60DFEC617DC}" presName="vert1" presStyleCnt="0"/>
      <dgm:spPr/>
    </dgm:pt>
    <dgm:pt modelId="{32165116-5E46-40B7-B339-FCBDFF580A22}" type="pres">
      <dgm:prSet presAssocID="{BD76ABD1-7E5B-4D6F-8C6B-0C17B7599E6D}" presName="thickLine" presStyleLbl="alignNode1" presStyleIdx="2" presStyleCnt="5"/>
      <dgm:spPr/>
    </dgm:pt>
    <dgm:pt modelId="{1207AC55-EE5B-43AD-81C6-823ADA3213CD}" type="pres">
      <dgm:prSet presAssocID="{BD76ABD1-7E5B-4D6F-8C6B-0C17B7599E6D}" presName="horz1" presStyleCnt="0"/>
      <dgm:spPr/>
    </dgm:pt>
    <dgm:pt modelId="{60BEDC8C-89A0-4D36-B40D-E50FCF796DC7}" type="pres">
      <dgm:prSet presAssocID="{BD76ABD1-7E5B-4D6F-8C6B-0C17B7599E6D}" presName="tx1" presStyleLbl="revTx" presStyleIdx="2" presStyleCnt="5"/>
      <dgm:spPr/>
    </dgm:pt>
    <dgm:pt modelId="{C0B3B15D-8D0F-44F3-922F-1500C9D2B1FA}" type="pres">
      <dgm:prSet presAssocID="{BD76ABD1-7E5B-4D6F-8C6B-0C17B7599E6D}" presName="vert1" presStyleCnt="0"/>
      <dgm:spPr/>
    </dgm:pt>
    <dgm:pt modelId="{0930BD4D-CDDD-42E7-92AD-E90DDF7D78DC}" type="pres">
      <dgm:prSet presAssocID="{9A20C90B-A024-4C1C-B9DB-193157400360}" presName="thickLine" presStyleLbl="alignNode1" presStyleIdx="3" presStyleCnt="5"/>
      <dgm:spPr/>
    </dgm:pt>
    <dgm:pt modelId="{6163E78C-56EA-45D3-BBD2-56AE8F4236CB}" type="pres">
      <dgm:prSet presAssocID="{9A20C90B-A024-4C1C-B9DB-193157400360}" presName="horz1" presStyleCnt="0"/>
      <dgm:spPr/>
    </dgm:pt>
    <dgm:pt modelId="{3D81D68D-CA9A-44BD-B850-A45D8D1B753E}" type="pres">
      <dgm:prSet presAssocID="{9A20C90B-A024-4C1C-B9DB-193157400360}" presName="tx1" presStyleLbl="revTx" presStyleIdx="3" presStyleCnt="5"/>
      <dgm:spPr/>
    </dgm:pt>
    <dgm:pt modelId="{ED7E2FCE-7A0F-4557-8881-E47AEF6B8710}" type="pres">
      <dgm:prSet presAssocID="{9A20C90B-A024-4C1C-B9DB-193157400360}" presName="vert1" presStyleCnt="0"/>
      <dgm:spPr/>
    </dgm:pt>
    <dgm:pt modelId="{1295C33A-C009-4965-9181-837D743C5CBC}" type="pres">
      <dgm:prSet presAssocID="{621ADEE5-67AA-4AC9-A5C6-1B35E56DB31B}" presName="thickLine" presStyleLbl="alignNode1" presStyleIdx="4" presStyleCnt="5"/>
      <dgm:spPr/>
    </dgm:pt>
    <dgm:pt modelId="{6DC4487F-9F7C-46CB-B0A2-25E310712E27}" type="pres">
      <dgm:prSet presAssocID="{621ADEE5-67AA-4AC9-A5C6-1B35E56DB31B}" presName="horz1" presStyleCnt="0"/>
      <dgm:spPr/>
    </dgm:pt>
    <dgm:pt modelId="{CF509ADC-C0AF-4897-AB03-7E722F2989B0}" type="pres">
      <dgm:prSet presAssocID="{621ADEE5-67AA-4AC9-A5C6-1B35E56DB31B}" presName="tx1" presStyleLbl="revTx" presStyleIdx="4" presStyleCnt="5"/>
      <dgm:spPr/>
    </dgm:pt>
    <dgm:pt modelId="{32C4B227-840C-4580-ADDC-2CF82AC540C5}" type="pres">
      <dgm:prSet presAssocID="{621ADEE5-67AA-4AC9-A5C6-1B35E56DB31B}" presName="vert1" presStyleCnt="0"/>
      <dgm:spPr/>
    </dgm:pt>
  </dgm:ptLst>
  <dgm:cxnLst>
    <dgm:cxn modelId="{391B4701-5D5F-4197-AF2F-7BF38E13EA1C}" type="presOf" srcId="{32ECC967-733F-4955-903A-B0B1959EBE53}" destId="{E18B7FE5-2AA5-48AE-9410-35941B57C89B}" srcOrd="0" destOrd="0" presId="urn:microsoft.com/office/officeart/2008/layout/LinedList"/>
    <dgm:cxn modelId="{746B721B-A6FC-498D-BAC2-004888113964}" srcId="{EBD63253-A9A3-4B4F-A8BF-303DCDA2A738}" destId="{621ADEE5-67AA-4AC9-A5C6-1B35E56DB31B}" srcOrd="4" destOrd="0" parTransId="{029A4622-9CC4-4609-859C-DA296C647153}" sibTransId="{59024217-1D25-46E5-8EE7-5801AD57AFF0}"/>
    <dgm:cxn modelId="{B215D53A-6593-4CEE-B407-9F541E7808A7}" type="presOf" srcId="{621ADEE5-67AA-4AC9-A5C6-1B35E56DB31B}" destId="{CF509ADC-C0AF-4897-AB03-7E722F2989B0}" srcOrd="0" destOrd="0" presId="urn:microsoft.com/office/officeart/2008/layout/LinedList"/>
    <dgm:cxn modelId="{4502FE5D-0DDE-4D65-8A0F-E50870D01148}" type="presOf" srcId="{EBD63253-A9A3-4B4F-A8BF-303DCDA2A738}" destId="{84AAA424-BFB4-42F4-9936-A887D756430F}" srcOrd="0" destOrd="0" presId="urn:microsoft.com/office/officeart/2008/layout/LinedList"/>
    <dgm:cxn modelId="{62213762-282F-4845-B5B7-F2382DBDC892}" type="presOf" srcId="{BD76ABD1-7E5B-4D6F-8C6B-0C17B7599E6D}" destId="{60BEDC8C-89A0-4D36-B40D-E50FCF796DC7}" srcOrd="0" destOrd="0" presId="urn:microsoft.com/office/officeart/2008/layout/LinedList"/>
    <dgm:cxn modelId="{B7477F67-0F36-4D31-92D1-AFD1C1155DCE}" type="presOf" srcId="{9A20C90B-A024-4C1C-B9DB-193157400360}" destId="{3D81D68D-CA9A-44BD-B850-A45D8D1B753E}" srcOrd="0" destOrd="0" presId="urn:microsoft.com/office/officeart/2008/layout/LinedList"/>
    <dgm:cxn modelId="{06D40372-FF92-4CBE-BF61-83883158D467}" type="presOf" srcId="{05A533CB-3BAA-4A7A-B42D-B60DFEC617DC}" destId="{E59C7AC7-AA4A-4906-BCF0-85DE776D3B0C}" srcOrd="0" destOrd="0" presId="urn:microsoft.com/office/officeart/2008/layout/LinedList"/>
    <dgm:cxn modelId="{05953852-110D-4E40-AE27-28530DD90542}" srcId="{EBD63253-A9A3-4B4F-A8BF-303DCDA2A738}" destId="{BD76ABD1-7E5B-4D6F-8C6B-0C17B7599E6D}" srcOrd="2" destOrd="0" parTransId="{5AD23123-069A-47DD-A900-4B4A8026787C}" sibTransId="{A4C7D6CC-D93A-4917-986B-AAD041D4C7CA}"/>
    <dgm:cxn modelId="{0A3D0357-0757-41A1-8842-8ADE81F28C29}" srcId="{EBD63253-A9A3-4B4F-A8BF-303DCDA2A738}" destId="{05A533CB-3BAA-4A7A-B42D-B60DFEC617DC}" srcOrd="1" destOrd="0" parTransId="{413230F4-7426-40B5-BF8B-9706DDD2E82D}" sibTransId="{C2144F70-48BA-4975-B783-1F69D4FF6D15}"/>
    <dgm:cxn modelId="{4ED2B67F-81EA-474F-AAEA-6DBEFD77E2DC}" srcId="{EBD63253-A9A3-4B4F-A8BF-303DCDA2A738}" destId="{32ECC967-733F-4955-903A-B0B1959EBE53}" srcOrd="0" destOrd="0" parTransId="{4A23EE23-E7BE-4E77-A924-8205088C6400}" sibTransId="{D30221BC-7978-473F-8156-6E4754214270}"/>
    <dgm:cxn modelId="{B89D9CFC-C446-4608-8ADD-D7DC3C22C2B3}" srcId="{EBD63253-A9A3-4B4F-A8BF-303DCDA2A738}" destId="{9A20C90B-A024-4C1C-B9DB-193157400360}" srcOrd="3" destOrd="0" parTransId="{207DB398-EC8B-459B-BDD0-7AA1D0937EA5}" sibTransId="{ECCF5B45-74F4-4FDF-96F2-5AC27D99C622}"/>
    <dgm:cxn modelId="{D5648969-3B4D-4CBB-9744-FA61CBFF0060}" type="presParOf" srcId="{84AAA424-BFB4-42F4-9936-A887D756430F}" destId="{B806C730-B36B-43A1-BF88-B2CB4E571DC4}" srcOrd="0" destOrd="0" presId="urn:microsoft.com/office/officeart/2008/layout/LinedList"/>
    <dgm:cxn modelId="{DBDB9F96-3337-4A44-9656-CFB355F4E6F6}" type="presParOf" srcId="{84AAA424-BFB4-42F4-9936-A887D756430F}" destId="{8C346150-02F7-40EE-AA58-A6587A5529E6}" srcOrd="1" destOrd="0" presId="urn:microsoft.com/office/officeart/2008/layout/LinedList"/>
    <dgm:cxn modelId="{621B9F61-0F60-4B2E-9CC3-157739D39B34}" type="presParOf" srcId="{8C346150-02F7-40EE-AA58-A6587A5529E6}" destId="{E18B7FE5-2AA5-48AE-9410-35941B57C89B}" srcOrd="0" destOrd="0" presId="urn:microsoft.com/office/officeart/2008/layout/LinedList"/>
    <dgm:cxn modelId="{A361AE89-E1E0-474F-8B86-70CF973CC0A0}" type="presParOf" srcId="{8C346150-02F7-40EE-AA58-A6587A5529E6}" destId="{250F9BB8-6FAF-452B-A5C7-296F77CC66BC}" srcOrd="1" destOrd="0" presId="urn:microsoft.com/office/officeart/2008/layout/LinedList"/>
    <dgm:cxn modelId="{83D0117F-2AE5-4897-A4C3-D56F2DBEAB17}" type="presParOf" srcId="{84AAA424-BFB4-42F4-9936-A887D756430F}" destId="{32752156-CB2B-4B39-A568-73790E570C1B}" srcOrd="2" destOrd="0" presId="urn:microsoft.com/office/officeart/2008/layout/LinedList"/>
    <dgm:cxn modelId="{FCB9A950-8005-44B3-9760-046AAC5D9E98}" type="presParOf" srcId="{84AAA424-BFB4-42F4-9936-A887D756430F}" destId="{445BE90E-9A04-44A2-AA13-FB69FD2C81AF}" srcOrd="3" destOrd="0" presId="urn:microsoft.com/office/officeart/2008/layout/LinedList"/>
    <dgm:cxn modelId="{BD8BD53E-FB55-4C1F-A0FD-247072902188}" type="presParOf" srcId="{445BE90E-9A04-44A2-AA13-FB69FD2C81AF}" destId="{E59C7AC7-AA4A-4906-BCF0-85DE776D3B0C}" srcOrd="0" destOrd="0" presId="urn:microsoft.com/office/officeart/2008/layout/LinedList"/>
    <dgm:cxn modelId="{BC97953B-FDAB-465B-A018-7D14CAF94321}" type="presParOf" srcId="{445BE90E-9A04-44A2-AA13-FB69FD2C81AF}" destId="{478BBE66-AFA8-4201-8325-C2A2CE270E0F}" srcOrd="1" destOrd="0" presId="urn:microsoft.com/office/officeart/2008/layout/LinedList"/>
    <dgm:cxn modelId="{E0B16D54-EDEC-4BC0-B072-9624BB1AD2F9}" type="presParOf" srcId="{84AAA424-BFB4-42F4-9936-A887D756430F}" destId="{32165116-5E46-40B7-B339-FCBDFF580A22}" srcOrd="4" destOrd="0" presId="urn:microsoft.com/office/officeart/2008/layout/LinedList"/>
    <dgm:cxn modelId="{ACDA818E-5B88-4AAB-AABE-9323816DC3F1}" type="presParOf" srcId="{84AAA424-BFB4-42F4-9936-A887D756430F}" destId="{1207AC55-EE5B-43AD-81C6-823ADA3213CD}" srcOrd="5" destOrd="0" presId="urn:microsoft.com/office/officeart/2008/layout/LinedList"/>
    <dgm:cxn modelId="{BC19AD73-2901-483C-987A-8072BC92893E}" type="presParOf" srcId="{1207AC55-EE5B-43AD-81C6-823ADA3213CD}" destId="{60BEDC8C-89A0-4D36-B40D-E50FCF796DC7}" srcOrd="0" destOrd="0" presId="urn:microsoft.com/office/officeart/2008/layout/LinedList"/>
    <dgm:cxn modelId="{E84E2750-5886-43E0-A008-B92F60FE60F1}" type="presParOf" srcId="{1207AC55-EE5B-43AD-81C6-823ADA3213CD}" destId="{C0B3B15D-8D0F-44F3-922F-1500C9D2B1FA}" srcOrd="1" destOrd="0" presId="urn:microsoft.com/office/officeart/2008/layout/LinedList"/>
    <dgm:cxn modelId="{0FF6734E-0D35-49F5-B680-CA6B3CFE3DBD}" type="presParOf" srcId="{84AAA424-BFB4-42F4-9936-A887D756430F}" destId="{0930BD4D-CDDD-42E7-92AD-E90DDF7D78DC}" srcOrd="6" destOrd="0" presId="urn:microsoft.com/office/officeart/2008/layout/LinedList"/>
    <dgm:cxn modelId="{71BC3AE3-8980-45DF-A843-5A70C93E9E30}" type="presParOf" srcId="{84AAA424-BFB4-42F4-9936-A887D756430F}" destId="{6163E78C-56EA-45D3-BBD2-56AE8F4236CB}" srcOrd="7" destOrd="0" presId="urn:microsoft.com/office/officeart/2008/layout/LinedList"/>
    <dgm:cxn modelId="{C5ACBFA4-837A-4EE9-AFA6-955F1D6A6322}" type="presParOf" srcId="{6163E78C-56EA-45D3-BBD2-56AE8F4236CB}" destId="{3D81D68D-CA9A-44BD-B850-A45D8D1B753E}" srcOrd="0" destOrd="0" presId="urn:microsoft.com/office/officeart/2008/layout/LinedList"/>
    <dgm:cxn modelId="{7F963C50-65C0-4161-AE0D-FA7BB97E2649}" type="presParOf" srcId="{6163E78C-56EA-45D3-BBD2-56AE8F4236CB}" destId="{ED7E2FCE-7A0F-4557-8881-E47AEF6B8710}" srcOrd="1" destOrd="0" presId="urn:microsoft.com/office/officeart/2008/layout/LinedList"/>
    <dgm:cxn modelId="{151A7284-E688-4791-BA93-9D9A14D9EB99}" type="presParOf" srcId="{84AAA424-BFB4-42F4-9936-A887D756430F}" destId="{1295C33A-C009-4965-9181-837D743C5CBC}" srcOrd="8" destOrd="0" presId="urn:microsoft.com/office/officeart/2008/layout/LinedList"/>
    <dgm:cxn modelId="{360DD8FA-6836-4549-A125-F8FB406D1E1A}" type="presParOf" srcId="{84AAA424-BFB4-42F4-9936-A887D756430F}" destId="{6DC4487F-9F7C-46CB-B0A2-25E310712E27}" srcOrd="9" destOrd="0" presId="urn:microsoft.com/office/officeart/2008/layout/LinedList"/>
    <dgm:cxn modelId="{75AEDDE4-7F63-4943-B713-82749A32357C}" type="presParOf" srcId="{6DC4487F-9F7C-46CB-B0A2-25E310712E27}" destId="{CF509ADC-C0AF-4897-AB03-7E722F2989B0}" srcOrd="0" destOrd="0" presId="urn:microsoft.com/office/officeart/2008/layout/LinedList"/>
    <dgm:cxn modelId="{D2CDE996-991E-4658-8451-5FDFA6010FCB}" type="presParOf" srcId="{6DC4487F-9F7C-46CB-B0A2-25E310712E27}" destId="{32C4B227-840C-4580-ADDC-2CF82AC540C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B75A6C-876E-4F49-8301-545F0316A9E2}" type="doc">
      <dgm:prSet loTypeId="urn:microsoft.com/office/officeart/2005/8/layout/arrow5" loCatId="relationship" qsTypeId="urn:microsoft.com/office/officeart/2005/8/quickstyle/simple4#1" qsCatId="simple" csTypeId="urn:microsoft.com/office/officeart/2005/8/colors/accent1_2#1" csCatId="accent1"/>
      <dgm:spPr/>
      <dgm:t>
        <a:bodyPr/>
        <a:lstStyle/>
        <a:p>
          <a:endParaRPr lang="en-US"/>
        </a:p>
      </dgm:t>
    </dgm:pt>
    <dgm:pt modelId="{1F480B73-238B-4E8B-87EA-1B4A785EA6B6}">
      <dgm:prSet/>
      <dgm:spPr/>
      <dgm:t>
        <a:bodyPr/>
        <a:lstStyle/>
        <a:p>
          <a:r>
            <a:rPr lang="en-GB">
              <a:latin typeface="SassoonCRInfant" panose="00000400000000000000" pitchFamily="2" charset="0"/>
            </a:rPr>
            <a:t>Play is purposeful, planned interactions, planned skill focus</a:t>
          </a:r>
          <a:endParaRPr lang="en-US">
            <a:latin typeface="SassoonCRInfant" panose="00000400000000000000" pitchFamily="2" charset="0"/>
          </a:endParaRPr>
        </a:p>
      </dgm:t>
    </dgm:pt>
    <dgm:pt modelId="{989641C8-52DF-4655-9D07-01B66BAEBA6E}" type="parTrans" cxnId="{968D3D1D-347F-41ED-B50A-BE5AC9FEEB42}">
      <dgm:prSet/>
      <dgm:spPr/>
      <dgm:t>
        <a:bodyPr/>
        <a:lstStyle/>
        <a:p>
          <a:endParaRPr lang="en-US"/>
        </a:p>
      </dgm:t>
    </dgm:pt>
    <dgm:pt modelId="{E74DA4C9-0A3E-409F-8CD9-0B29005E2EF6}" type="sibTrans" cxnId="{968D3D1D-347F-41ED-B50A-BE5AC9FEEB42}">
      <dgm:prSet/>
      <dgm:spPr/>
      <dgm:t>
        <a:bodyPr/>
        <a:lstStyle/>
        <a:p>
          <a:endParaRPr lang="en-US"/>
        </a:p>
      </dgm:t>
    </dgm:pt>
    <dgm:pt modelId="{0135C2B6-E89A-4539-9113-C49F03C5C905}">
      <dgm:prSet/>
      <dgm:spPr/>
      <dgm:t>
        <a:bodyPr/>
        <a:lstStyle/>
        <a:p>
          <a:r>
            <a:rPr lang="en-GB">
              <a:latin typeface="SassoonCRInfant" panose="00000400000000000000" pitchFamily="2" charset="0"/>
            </a:rPr>
            <a:t>Teachers use a wait, watch and wonder approach to support and challenge</a:t>
          </a:r>
          <a:endParaRPr lang="en-US">
            <a:latin typeface="SassoonCRInfant" panose="00000400000000000000" pitchFamily="2" charset="0"/>
          </a:endParaRPr>
        </a:p>
      </dgm:t>
    </dgm:pt>
    <dgm:pt modelId="{22DFDE40-5E69-4C6F-AA0D-763298B4CC39}" type="parTrans" cxnId="{14024B5A-EACD-4CF3-90EC-56D11B7F757C}">
      <dgm:prSet/>
      <dgm:spPr/>
      <dgm:t>
        <a:bodyPr/>
        <a:lstStyle/>
        <a:p>
          <a:endParaRPr lang="en-US"/>
        </a:p>
      </dgm:t>
    </dgm:pt>
    <dgm:pt modelId="{4A5EC368-AD90-4D3F-B096-140CB7F89DA5}" type="sibTrans" cxnId="{14024B5A-EACD-4CF3-90EC-56D11B7F757C}">
      <dgm:prSet/>
      <dgm:spPr/>
      <dgm:t>
        <a:bodyPr/>
        <a:lstStyle/>
        <a:p>
          <a:endParaRPr lang="en-US"/>
        </a:p>
      </dgm:t>
    </dgm:pt>
    <dgm:pt modelId="{8DACBFB1-670A-4283-9D3A-C476B40B69FF}">
      <dgm:prSet/>
      <dgm:spPr/>
      <dgm:t>
        <a:bodyPr/>
        <a:lstStyle/>
        <a:p>
          <a:r>
            <a:rPr lang="en-GB">
              <a:latin typeface="SassoonCRInfant" panose="00000400000000000000" pitchFamily="2" charset="0"/>
            </a:rPr>
            <a:t>Play is documented- floor books children are part of creating the these</a:t>
          </a:r>
          <a:endParaRPr lang="en-US">
            <a:latin typeface="SassoonCRInfant" panose="00000400000000000000" pitchFamily="2" charset="0"/>
          </a:endParaRPr>
        </a:p>
      </dgm:t>
    </dgm:pt>
    <dgm:pt modelId="{3AFD3B24-525B-4EED-8B22-6659E2A811F8}" type="parTrans" cxnId="{64E16FBA-C588-49A8-8F2B-FCEC889810DB}">
      <dgm:prSet/>
      <dgm:spPr/>
      <dgm:t>
        <a:bodyPr/>
        <a:lstStyle/>
        <a:p>
          <a:endParaRPr lang="en-US"/>
        </a:p>
      </dgm:t>
    </dgm:pt>
    <dgm:pt modelId="{8127091A-0E81-4E6C-A6B5-B703B923B698}" type="sibTrans" cxnId="{64E16FBA-C588-49A8-8F2B-FCEC889810DB}">
      <dgm:prSet/>
      <dgm:spPr/>
      <dgm:t>
        <a:bodyPr/>
        <a:lstStyle/>
        <a:p>
          <a:endParaRPr lang="en-US"/>
        </a:p>
      </dgm:t>
    </dgm:pt>
    <dgm:pt modelId="{D236BE04-28F0-4946-AAC9-331B985A558A}">
      <dgm:prSet/>
      <dgm:spPr/>
      <dgm:t>
        <a:bodyPr/>
        <a:lstStyle/>
        <a:p>
          <a:r>
            <a:rPr lang="en-GB">
              <a:latin typeface="SassoonCRInfant" panose="00000400000000000000" pitchFamily="2" charset="0"/>
            </a:rPr>
            <a:t>Individual observations- Next steps in play are identified and followed through, they are specific for every child</a:t>
          </a:r>
          <a:endParaRPr lang="en-US">
            <a:latin typeface="SassoonCRInfant" panose="00000400000000000000" pitchFamily="2" charset="0"/>
          </a:endParaRPr>
        </a:p>
      </dgm:t>
    </dgm:pt>
    <dgm:pt modelId="{AF3CBEC7-CC12-49DA-85BA-99D8A1491F24}" type="parTrans" cxnId="{F2BB6BAA-E3E8-4CEA-88A6-3310285F575E}">
      <dgm:prSet/>
      <dgm:spPr/>
      <dgm:t>
        <a:bodyPr/>
        <a:lstStyle/>
        <a:p>
          <a:endParaRPr lang="en-US"/>
        </a:p>
      </dgm:t>
    </dgm:pt>
    <dgm:pt modelId="{FBDC2A13-6F36-4555-94F7-34B61BD563AC}" type="sibTrans" cxnId="{F2BB6BAA-E3E8-4CEA-88A6-3310285F575E}">
      <dgm:prSet/>
      <dgm:spPr/>
      <dgm:t>
        <a:bodyPr/>
        <a:lstStyle/>
        <a:p>
          <a:endParaRPr lang="en-US"/>
        </a:p>
      </dgm:t>
    </dgm:pt>
    <dgm:pt modelId="{A68915A9-E0B2-4EE0-B7B4-7991FD9A9194}">
      <dgm:prSet/>
      <dgm:spPr/>
      <dgm:t>
        <a:bodyPr/>
        <a:lstStyle/>
        <a:p>
          <a:r>
            <a:rPr lang="en-GB">
              <a:latin typeface="SassoonCRInfant" panose="00000400000000000000" pitchFamily="2" charset="0"/>
            </a:rPr>
            <a:t>Planned Provocations- Literacy and Numeracy</a:t>
          </a:r>
          <a:endParaRPr lang="en-US">
            <a:latin typeface="SassoonCRInfant" panose="00000400000000000000" pitchFamily="2" charset="0"/>
          </a:endParaRPr>
        </a:p>
      </dgm:t>
    </dgm:pt>
    <dgm:pt modelId="{3DFF4396-BA16-4BF9-A94A-6830137288B8}" type="parTrans" cxnId="{848CA56F-5E92-4C69-9089-B058AC75E4B1}">
      <dgm:prSet/>
      <dgm:spPr/>
      <dgm:t>
        <a:bodyPr/>
        <a:lstStyle/>
        <a:p>
          <a:endParaRPr lang="en-US"/>
        </a:p>
      </dgm:t>
    </dgm:pt>
    <dgm:pt modelId="{B6954D27-0691-48D5-A426-11BE5DC60D72}" type="sibTrans" cxnId="{848CA56F-5E92-4C69-9089-B058AC75E4B1}">
      <dgm:prSet/>
      <dgm:spPr/>
      <dgm:t>
        <a:bodyPr/>
        <a:lstStyle/>
        <a:p>
          <a:endParaRPr lang="en-US"/>
        </a:p>
      </dgm:t>
    </dgm:pt>
    <dgm:pt modelId="{E870419A-3681-4563-9C4B-34DAB953A500}" type="pres">
      <dgm:prSet presAssocID="{04B75A6C-876E-4F49-8301-545F0316A9E2}" presName="diagram" presStyleCnt="0">
        <dgm:presLayoutVars>
          <dgm:dir/>
          <dgm:resizeHandles val="exact"/>
        </dgm:presLayoutVars>
      </dgm:prSet>
      <dgm:spPr/>
    </dgm:pt>
    <dgm:pt modelId="{6EBF4E4D-71FD-490D-BD98-80BF57674666}" type="pres">
      <dgm:prSet presAssocID="{1F480B73-238B-4E8B-87EA-1B4A785EA6B6}" presName="arrow" presStyleLbl="node1" presStyleIdx="0" presStyleCnt="5">
        <dgm:presLayoutVars>
          <dgm:bulletEnabled val="1"/>
        </dgm:presLayoutVars>
      </dgm:prSet>
      <dgm:spPr/>
    </dgm:pt>
    <dgm:pt modelId="{5FE4A715-D2E1-4D09-9FDC-EF2A0DA2A683}" type="pres">
      <dgm:prSet presAssocID="{0135C2B6-E89A-4539-9113-C49F03C5C905}" presName="arrow" presStyleLbl="node1" presStyleIdx="1" presStyleCnt="5">
        <dgm:presLayoutVars>
          <dgm:bulletEnabled val="1"/>
        </dgm:presLayoutVars>
      </dgm:prSet>
      <dgm:spPr/>
    </dgm:pt>
    <dgm:pt modelId="{6C6464AC-A955-4EA8-BB59-5DE66F82DC94}" type="pres">
      <dgm:prSet presAssocID="{8DACBFB1-670A-4283-9D3A-C476B40B69FF}" presName="arrow" presStyleLbl="node1" presStyleIdx="2" presStyleCnt="5">
        <dgm:presLayoutVars>
          <dgm:bulletEnabled val="1"/>
        </dgm:presLayoutVars>
      </dgm:prSet>
      <dgm:spPr/>
    </dgm:pt>
    <dgm:pt modelId="{E6680938-0AA8-4627-8BAF-4B969F73C487}" type="pres">
      <dgm:prSet presAssocID="{D236BE04-28F0-4946-AAC9-331B985A558A}" presName="arrow" presStyleLbl="node1" presStyleIdx="3" presStyleCnt="5">
        <dgm:presLayoutVars>
          <dgm:bulletEnabled val="1"/>
        </dgm:presLayoutVars>
      </dgm:prSet>
      <dgm:spPr/>
    </dgm:pt>
    <dgm:pt modelId="{A35CECFD-A75A-4C5B-B338-CBEEC2F249B0}" type="pres">
      <dgm:prSet presAssocID="{A68915A9-E0B2-4EE0-B7B4-7991FD9A9194}" presName="arrow" presStyleLbl="node1" presStyleIdx="4" presStyleCnt="5">
        <dgm:presLayoutVars>
          <dgm:bulletEnabled val="1"/>
        </dgm:presLayoutVars>
      </dgm:prSet>
      <dgm:spPr/>
    </dgm:pt>
  </dgm:ptLst>
  <dgm:cxnLst>
    <dgm:cxn modelId="{968D3D1D-347F-41ED-B50A-BE5AC9FEEB42}" srcId="{04B75A6C-876E-4F49-8301-545F0316A9E2}" destId="{1F480B73-238B-4E8B-87EA-1B4A785EA6B6}" srcOrd="0" destOrd="0" parTransId="{989641C8-52DF-4655-9D07-01B66BAEBA6E}" sibTransId="{E74DA4C9-0A3E-409F-8CD9-0B29005E2EF6}"/>
    <dgm:cxn modelId="{A921CA23-241B-47F6-8474-058232981BE9}" type="presOf" srcId="{1F480B73-238B-4E8B-87EA-1B4A785EA6B6}" destId="{6EBF4E4D-71FD-490D-BD98-80BF57674666}" srcOrd="0" destOrd="0" presId="urn:microsoft.com/office/officeart/2005/8/layout/arrow5"/>
    <dgm:cxn modelId="{848CA56F-5E92-4C69-9089-B058AC75E4B1}" srcId="{04B75A6C-876E-4F49-8301-545F0316A9E2}" destId="{A68915A9-E0B2-4EE0-B7B4-7991FD9A9194}" srcOrd="4" destOrd="0" parTransId="{3DFF4396-BA16-4BF9-A94A-6830137288B8}" sibTransId="{B6954D27-0691-48D5-A426-11BE5DC60D72}"/>
    <dgm:cxn modelId="{14024B5A-EACD-4CF3-90EC-56D11B7F757C}" srcId="{04B75A6C-876E-4F49-8301-545F0316A9E2}" destId="{0135C2B6-E89A-4539-9113-C49F03C5C905}" srcOrd="1" destOrd="0" parTransId="{22DFDE40-5E69-4C6F-AA0D-763298B4CC39}" sibTransId="{4A5EC368-AD90-4D3F-B096-140CB7F89DA5}"/>
    <dgm:cxn modelId="{F1556F7D-AED9-4126-89E4-2F80FCC381B6}" type="presOf" srcId="{D236BE04-28F0-4946-AAC9-331B985A558A}" destId="{E6680938-0AA8-4627-8BAF-4B969F73C487}" srcOrd="0" destOrd="0" presId="urn:microsoft.com/office/officeart/2005/8/layout/arrow5"/>
    <dgm:cxn modelId="{2CA8A79A-7B9E-4212-8784-34DF64E086A1}" type="presOf" srcId="{8DACBFB1-670A-4283-9D3A-C476B40B69FF}" destId="{6C6464AC-A955-4EA8-BB59-5DE66F82DC94}" srcOrd="0" destOrd="0" presId="urn:microsoft.com/office/officeart/2005/8/layout/arrow5"/>
    <dgm:cxn modelId="{447DD39E-D546-40A9-B17D-F75930FF5480}" type="presOf" srcId="{04B75A6C-876E-4F49-8301-545F0316A9E2}" destId="{E870419A-3681-4563-9C4B-34DAB953A500}" srcOrd="0" destOrd="0" presId="urn:microsoft.com/office/officeart/2005/8/layout/arrow5"/>
    <dgm:cxn modelId="{795D2CA3-5140-49C4-BFFF-E05DC84FE352}" type="presOf" srcId="{A68915A9-E0B2-4EE0-B7B4-7991FD9A9194}" destId="{A35CECFD-A75A-4C5B-B338-CBEEC2F249B0}" srcOrd="0" destOrd="0" presId="urn:microsoft.com/office/officeart/2005/8/layout/arrow5"/>
    <dgm:cxn modelId="{F2BB6BAA-E3E8-4CEA-88A6-3310285F575E}" srcId="{04B75A6C-876E-4F49-8301-545F0316A9E2}" destId="{D236BE04-28F0-4946-AAC9-331B985A558A}" srcOrd="3" destOrd="0" parTransId="{AF3CBEC7-CC12-49DA-85BA-99D8A1491F24}" sibTransId="{FBDC2A13-6F36-4555-94F7-34B61BD563AC}"/>
    <dgm:cxn modelId="{64E16FBA-C588-49A8-8F2B-FCEC889810DB}" srcId="{04B75A6C-876E-4F49-8301-545F0316A9E2}" destId="{8DACBFB1-670A-4283-9D3A-C476B40B69FF}" srcOrd="2" destOrd="0" parTransId="{3AFD3B24-525B-4EED-8B22-6659E2A811F8}" sibTransId="{8127091A-0E81-4E6C-A6B5-B703B923B698}"/>
    <dgm:cxn modelId="{CBA295D5-ED6C-476E-A677-170373F7DE44}" type="presOf" srcId="{0135C2B6-E89A-4539-9113-C49F03C5C905}" destId="{5FE4A715-D2E1-4D09-9FDC-EF2A0DA2A683}" srcOrd="0" destOrd="0" presId="urn:microsoft.com/office/officeart/2005/8/layout/arrow5"/>
    <dgm:cxn modelId="{DA680D22-E983-4E39-95BC-4E8829A91A2E}" type="presParOf" srcId="{E870419A-3681-4563-9C4B-34DAB953A500}" destId="{6EBF4E4D-71FD-490D-BD98-80BF57674666}" srcOrd="0" destOrd="0" presId="urn:microsoft.com/office/officeart/2005/8/layout/arrow5"/>
    <dgm:cxn modelId="{A429BBF6-D540-4B73-B407-81E8A754BD66}" type="presParOf" srcId="{E870419A-3681-4563-9C4B-34DAB953A500}" destId="{5FE4A715-D2E1-4D09-9FDC-EF2A0DA2A683}" srcOrd="1" destOrd="0" presId="urn:microsoft.com/office/officeart/2005/8/layout/arrow5"/>
    <dgm:cxn modelId="{B63B2A86-74F3-46F2-B553-940A835ECDDC}" type="presParOf" srcId="{E870419A-3681-4563-9C4B-34DAB953A500}" destId="{6C6464AC-A955-4EA8-BB59-5DE66F82DC94}" srcOrd="2" destOrd="0" presId="urn:microsoft.com/office/officeart/2005/8/layout/arrow5"/>
    <dgm:cxn modelId="{41DB7AB7-6A99-4CAC-9E95-F5F53B1E7F5F}" type="presParOf" srcId="{E870419A-3681-4563-9C4B-34DAB953A500}" destId="{E6680938-0AA8-4627-8BAF-4B969F73C487}" srcOrd="3" destOrd="0" presId="urn:microsoft.com/office/officeart/2005/8/layout/arrow5"/>
    <dgm:cxn modelId="{D201B412-0F56-4EB5-ACB0-7A9CDCD4E873}" type="presParOf" srcId="{E870419A-3681-4563-9C4B-34DAB953A500}" destId="{A35CECFD-A75A-4C5B-B338-CBEEC2F249B0}" srcOrd="4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2E7C35A-D68C-494B-9A76-A95FB1495229}" type="doc">
      <dgm:prSet loTypeId="urn:microsoft.com/office/officeart/2005/8/layout/vList2" loCatId="list" qsTypeId="urn:microsoft.com/office/officeart/2005/8/quickstyle/simple1#3" qsCatId="simple" csTypeId="urn:microsoft.com/office/officeart/2005/8/colors/colorful2#2" csCatId="colorful" phldr="1"/>
      <dgm:spPr/>
      <dgm:t>
        <a:bodyPr/>
        <a:lstStyle/>
        <a:p>
          <a:endParaRPr lang="en-US"/>
        </a:p>
      </dgm:t>
    </dgm:pt>
    <dgm:pt modelId="{50D5076F-28F0-47EA-AA09-656AF2A0A8F6}">
      <dgm:prSet/>
      <dgm:spPr/>
      <dgm:t>
        <a:bodyPr/>
        <a:lstStyle/>
        <a:p>
          <a:r>
            <a:rPr lang="en-US" dirty="0">
              <a:latin typeface="SassoonCRInfant" panose="00000400000000000000" pitchFamily="2" charset="0"/>
            </a:rPr>
            <a:t>We break words into their sounds, practicing this orally lots of times before we write them down</a:t>
          </a:r>
        </a:p>
      </dgm:t>
    </dgm:pt>
    <dgm:pt modelId="{D9DF45EC-DF1D-41EF-B6A1-17C1AD33FCA1}" type="parTrans" cxnId="{73BBBE89-F211-401B-822B-753543852B95}">
      <dgm:prSet/>
      <dgm:spPr/>
      <dgm:t>
        <a:bodyPr/>
        <a:lstStyle/>
        <a:p>
          <a:endParaRPr lang="en-US"/>
        </a:p>
      </dgm:t>
    </dgm:pt>
    <dgm:pt modelId="{004B186E-B369-4EA8-B2F1-347B069B9495}" type="sibTrans" cxnId="{73BBBE89-F211-401B-822B-753543852B95}">
      <dgm:prSet/>
      <dgm:spPr/>
      <dgm:t>
        <a:bodyPr/>
        <a:lstStyle/>
        <a:p>
          <a:endParaRPr lang="en-US"/>
        </a:p>
      </dgm:t>
    </dgm:pt>
    <dgm:pt modelId="{FD7188E7-CE2C-412B-A19B-1BE3D48ABBAE}">
      <dgm:prSet/>
      <dgm:spPr/>
      <dgm:t>
        <a:bodyPr/>
        <a:lstStyle/>
        <a:p>
          <a:r>
            <a:rPr lang="en-US" dirty="0">
              <a:latin typeface="SassoonCRInfant" panose="00000400000000000000" pitchFamily="2" charset="0"/>
            </a:rPr>
            <a:t>Nonsense words are important to check children have developed the skill of blending and are not guessing at familiar words</a:t>
          </a:r>
        </a:p>
      </dgm:t>
    </dgm:pt>
    <dgm:pt modelId="{A2AD1191-0C6E-402A-8C6A-49D935ECC9A0}" type="parTrans" cxnId="{FAA0F854-F688-47BC-A1C1-80DDA5F5FC7C}">
      <dgm:prSet/>
      <dgm:spPr/>
      <dgm:t>
        <a:bodyPr/>
        <a:lstStyle/>
        <a:p>
          <a:endParaRPr lang="en-US"/>
        </a:p>
      </dgm:t>
    </dgm:pt>
    <dgm:pt modelId="{14D1B8A8-78AB-4810-896B-10A1AA597C67}" type="sibTrans" cxnId="{FAA0F854-F688-47BC-A1C1-80DDA5F5FC7C}">
      <dgm:prSet/>
      <dgm:spPr/>
      <dgm:t>
        <a:bodyPr/>
        <a:lstStyle/>
        <a:p>
          <a:endParaRPr lang="en-US"/>
        </a:p>
      </dgm:t>
    </dgm:pt>
    <dgm:pt modelId="{3BADE7F8-9201-48A0-838E-6684CEE8F655}">
      <dgm:prSet/>
      <dgm:spPr/>
      <dgm:t>
        <a:bodyPr/>
        <a:lstStyle/>
        <a:p>
          <a:r>
            <a:rPr lang="en-US" dirty="0">
              <a:latin typeface="SassoonCRInfant" panose="00000400000000000000" pitchFamily="2" charset="0"/>
            </a:rPr>
            <a:t>Spelling at this stage is mainly phonetic unless it’s a red word we know. </a:t>
          </a:r>
        </a:p>
      </dgm:t>
    </dgm:pt>
    <dgm:pt modelId="{2A5BB0EA-0988-4FE9-ABE7-0D143954F02A}" type="parTrans" cxnId="{448234EB-3B61-4F1C-A407-D7EAD658B513}">
      <dgm:prSet/>
      <dgm:spPr/>
      <dgm:t>
        <a:bodyPr/>
        <a:lstStyle/>
        <a:p>
          <a:endParaRPr lang="en-US"/>
        </a:p>
      </dgm:t>
    </dgm:pt>
    <dgm:pt modelId="{E89861C4-0760-4A1F-9D14-2D068FAB8605}" type="sibTrans" cxnId="{448234EB-3B61-4F1C-A407-D7EAD658B513}">
      <dgm:prSet/>
      <dgm:spPr/>
      <dgm:t>
        <a:bodyPr/>
        <a:lstStyle/>
        <a:p>
          <a:endParaRPr lang="en-US"/>
        </a:p>
      </dgm:t>
    </dgm:pt>
    <dgm:pt modelId="{CF9EB3CB-EBF5-4F60-9505-65FCEBF0CC12}" type="pres">
      <dgm:prSet presAssocID="{E2E7C35A-D68C-494B-9A76-A95FB1495229}" presName="linear" presStyleCnt="0">
        <dgm:presLayoutVars>
          <dgm:animLvl val="lvl"/>
          <dgm:resizeHandles val="exact"/>
        </dgm:presLayoutVars>
      </dgm:prSet>
      <dgm:spPr/>
    </dgm:pt>
    <dgm:pt modelId="{76B46A4B-BC7C-4C26-9CE0-A161291B1F29}" type="pres">
      <dgm:prSet presAssocID="{50D5076F-28F0-47EA-AA09-656AF2A0A8F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8D94D1A-766C-4832-AB30-8ED95AB6536D}" type="pres">
      <dgm:prSet presAssocID="{004B186E-B369-4EA8-B2F1-347B069B9495}" presName="spacer" presStyleCnt="0"/>
      <dgm:spPr/>
    </dgm:pt>
    <dgm:pt modelId="{B06C14C4-B13C-468A-9B85-8F1580E2FA49}" type="pres">
      <dgm:prSet presAssocID="{FD7188E7-CE2C-412B-A19B-1BE3D48ABBA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8EBED18-22EE-4528-BE36-342BBDBE986A}" type="pres">
      <dgm:prSet presAssocID="{14D1B8A8-78AB-4810-896B-10A1AA597C67}" presName="spacer" presStyleCnt="0"/>
      <dgm:spPr/>
    </dgm:pt>
    <dgm:pt modelId="{B92CEE29-9567-4A4C-B649-383FCB5D9FEF}" type="pres">
      <dgm:prSet presAssocID="{3BADE7F8-9201-48A0-838E-6684CEE8F65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00C775C-ACCB-4B58-B64C-5BDF79594573}" type="presOf" srcId="{FD7188E7-CE2C-412B-A19B-1BE3D48ABBAE}" destId="{B06C14C4-B13C-468A-9B85-8F1580E2FA49}" srcOrd="0" destOrd="0" presId="urn:microsoft.com/office/officeart/2005/8/layout/vList2"/>
    <dgm:cxn modelId="{A1E9A865-EFB0-4B9B-AF7A-412D9C903E8A}" type="presOf" srcId="{E2E7C35A-D68C-494B-9A76-A95FB1495229}" destId="{CF9EB3CB-EBF5-4F60-9505-65FCEBF0CC12}" srcOrd="0" destOrd="0" presId="urn:microsoft.com/office/officeart/2005/8/layout/vList2"/>
    <dgm:cxn modelId="{FAA0F854-F688-47BC-A1C1-80DDA5F5FC7C}" srcId="{E2E7C35A-D68C-494B-9A76-A95FB1495229}" destId="{FD7188E7-CE2C-412B-A19B-1BE3D48ABBAE}" srcOrd="1" destOrd="0" parTransId="{A2AD1191-0C6E-402A-8C6A-49D935ECC9A0}" sibTransId="{14D1B8A8-78AB-4810-896B-10A1AA597C67}"/>
    <dgm:cxn modelId="{73BBBE89-F211-401B-822B-753543852B95}" srcId="{E2E7C35A-D68C-494B-9A76-A95FB1495229}" destId="{50D5076F-28F0-47EA-AA09-656AF2A0A8F6}" srcOrd="0" destOrd="0" parTransId="{D9DF45EC-DF1D-41EF-B6A1-17C1AD33FCA1}" sibTransId="{004B186E-B369-4EA8-B2F1-347B069B9495}"/>
    <dgm:cxn modelId="{B3E40CA0-E393-4637-95DA-7FC796EE99A1}" type="presOf" srcId="{3BADE7F8-9201-48A0-838E-6684CEE8F655}" destId="{B92CEE29-9567-4A4C-B649-383FCB5D9FEF}" srcOrd="0" destOrd="0" presId="urn:microsoft.com/office/officeart/2005/8/layout/vList2"/>
    <dgm:cxn modelId="{3BA504AF-7B07-4A0B-830A-398BC73BBB59}" type="presOf" srcId="{50D5076F-28F0-47EA-AA09-656AF2A0A8F6}" destId="{76B46A4B-BC7C-4C26-9CE0-A161291B1F29}" srcOrd="0" destOrd="0" presId="urn:microsoft.com/office/officeart/2005/8/layout/vList2"/>
    <dgm:cxn modelId="{448234EB-3B61-4F1C-A407-D7EAD658B513}" srcId="{E2E7C35A-D68C-494B-9A76-A95FB1495229}" destId="{3BADE7F8-9201-48A0-838E-6684CEE8F655}" srcOrd="2" destOrd="0" parTransId="{2A5BB0EA-0988-4FE9-ABE7-0D143954F02A}" sibTransId="{E89861C4-0760-4A1F-9D14-2D068FAB8605}"/>
    <dgm:cxn modelId="{870966D3-635B-4431-8730-FF5C2C564194}" type="presParOf" srcId="{CF9EB3CB-EBF5-4F60-9505-65FCEBF0CC12}" destId="{76B46A4B-BC7C-4C26-9CE0-A161291B1F29}" srcOrd="0" destOrd="0" presId="urn:microsoft.com/office/officeart/2005/8/layout/vList2"/>
    <dgm:cxn modelId="{6A0BDBD7-9A03-4693-9AD3-7B04CB82F839}" type="presParOf" srcId="{CF9EB3CB-EBF5-4F60-9505-65FCEBF0CC12}" destId="{E8D94D1A-766C-4832-AB30-8ED95AB6536D}" srcOrd="1" destOrd="0" presId="urn:microsoft.com/office/officeart/2005/8/layout/vList2"/>
    <dgm:cxn modelId="{5A78A221-A48E-4ABF-B2CD-0A8CD089D5D9}" type="presParOf" srcId="{CF9EB3CB-EBF5-4F60-9505-65FCEBF0CC12}" destId="{B06C14C4-B13C-468A-9B85-8F1580E2FA49}" srcOrd="2" destOrd="0" presId="urn:microsoft.com/office/officeart/2005/8/layout/vList2"/>
    <dgm:cxn modelId="{BBB73D8E-F163-454D-9015-EDC76DE1E645}" type="presParOf" srcId="{CF9EB3CB-EBF5-4F60-9505-65FCEBF0CC12}" destId="{88EBED18-22EE-4528-BE36-342BBDBE986A}" srcOrd="3" destOrd="0" presId="urn:microsoft.com/office/officeart/2005/8/layout/vList2"/>
    <dgm:cxn modelId="{5DACE43A-A638-4D95-971F-5EE8FC5B4CEC}" type="presParOf" srcId="{CF9EB3CB-EBF5-4F60-9505-65FCEBF0CC12}" destId="{B92CEE29-9567-4A4C-B649-383FCB5D9FE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707453-A49C-425E-88F2-47430D036AF6}">
      <dsp:nvSpPr>
        <dsp:cNvPr id="0" name=""/>
        <dsp:cNvSpPr/>
      </dsp:nvSpPr>
      <dsp:spPr>
        <a:xfrm>
          <a:off x="3201" y="445489"/>
          <a:ext cx="2539866" cy="152391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latin typeface="SassoonCRInfant" panose="00000400000000000000" pitchFamily="2" charset="0"/>
            </a:rPr>
            <a:t>Play is embedded into everyday</a:t>
          </a:r>
          <a:endParaRPr lang="en-US" sz="2500" kern="1200" dirty="0">
            <a:latin typeface="SassoonCRInfant" panose="00000400000000000000" pitchFamily="2" charset="0"/>
          </a:endParaRPr>
        </a:p>
      </dsp:txBody>
      <dsp:txXfrm>
        <a:off x="3201" y="445489"/>
        <a:ext cx="2539866" cy="1523919"/>
      </dsp:txXfrm>
    </dsp:sp>
    <dsp:sp modelId="{8E08DCAF-CC6A-44AB-91D1-6CE9D114E084}">
      <dsp:nvSpPr>
        <dsp:cNvPr id="0" name=""/>
        <dsp:cNvSpPr/>
      </dsp:nvSpPr>
      <dsp:spPr>
        <a:xfrm>
          <a:off x="2797054" y="445489"/>
          <a:ext cx="2539866" cy="1523919"/>
        </a:xfrm>
        <a:prstGeom prst="rect">
          <a:avLst/>
        </a:prstGeom>
        <a:solidFill>
          <a:schemeClr val="accent2">
            <a:hueOff val="1073936"/>
            <a:satOff val="-3082"/>
            <a:lumOff val="-493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>
              <a:latin typeface="SassoonCRInfant" panose="00000400000000000000" pitchFamily="2" charset="0"/>
            </a:rPr>
            <a:t>Soft Start</a:t>
          </a:r>
          <a:endParaRPr lang="en-US" sz="2500" kern="1200">
            <a:latin typeface="SassoonCRInfant" panose="00000400000000000000" pitchFamily="2" charset="0"/>
          </a:endParaRPr>
        </a:p>
      </dsp:txBody>
      <dsp:txXfrm>
        <a:off x="2797054" y="445489"/>
        <a:ext cx="2539866" cy="1523919"/>
      </dsp:txXfrm>
    </dsp:sp>
    <dsp:sp modelId="{F088F16A-ABC1-4733-9154-626DBA9D7AEF}">
      <dsp:nvSpPr>
        <dsp:cNvPr id="0" name=""/>
        <dsp:cNvSpPr/>
      </dsp:nvSpPr>
      <dsp:spPr>
        <a:xfrm>
          <a:off x="5590907" y="445489"/>
          <a:ext cx="2539866" cy="1523919"/>
        </a:xfrm>
        <a:prstGeom prst="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>
              <a:latin typeface="SassoonCRInfant" panose="00000400000000000000" pitchFamily="2" charset="0"/>
            </a:rPr>
            <a:t>Guided play through gold star tasks</a:t>
          </a:r>
          <a:endParaRPr lang="en-US" sz="2500" kern="1200">
            <a:latin typeface="SassoonCRInfant" panose="00000400000000000000" pitchFamily="2" charset="0"/>
          </a:endParaRPr>
        </a:p>
      </dsp:txBody>
      <dsp:txXfrm>
        <a:off x="5590907" y="445489"/>
        <a:ext cx="2539866" cy="1523919"/>
      </dsp:txXfrm>
    </dsp:sp>
    <dsp:sp modelId="{05E50C9C-AADD-4349-93D4-D83BF34200FB}">
      <dsp:nvSpPr>
        <dsp:cNvPr id="0" name=""/>
        <dsp:cNvSpPr/>
      </dsp:nvSpPr>
      <dsp:spPr>
        <a:xfrm>
          <a:off x="8384760" y="445489"/>
          <a:ext cx="2539866" cy="1523919"/>
        </a:xfrm>
        <a:prstGeom prst="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>
              <a:latin typeface="SassoonCRInfant" panose="00000400000000000000" pitchFamily="2" charset="0"/>
            </a:rPr>
            <a:t>Free Play</a:t>
          </a:r>
          <a:endParaRPr lang="en-US" sz="2500" kern="1200">
            <a:latin typeface="SassoonCRInfant" panose="00000400000000000000" pitchFamily="2" charset="0"/>
          </a:endParaRPr>
        </a:p>
      </dsp:txBody>
      <dsp:txXfrm>
        <a:off x="8384760" y="445489"/>
        <a:ext cx="2539866" cy="1523919"/>
      </dsp:txXfrm>
    </dsp:sp>
    <dsp:sp modelId="{4EACA03D-5C5F-47FF-A4B3-A0292C50A5D1}">
      <dsp:nvSpPr>
        <dsp:cNvPr id="0" name=""/>
        <dsp:cNvSpPr/>
      </dsp:nvSpPr>
      <dsp:spPr>
        <a:xfrm>
          <a:off x="1400128" y="2223395"/>
          <a:ext cx="2539866" cy="1523919"/>
        </a:xfrm>
        <a:prstGeom prst="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>
              <a:latin typeface="SassoonCRInfant" panose="00000400000000000000" pitchFamily="2" charset="0"/>
            </a:rPr>
            <a:t>Outdoor Play </a:t>
          </a:r>
          <a:endParaRPr lang="en-US" sz="2500" kern="1200">
            <a:latin typeface="SassoonCRInfant" panose="00000400000000000000" pitchFamily="2" charset="0"/>
          </a:endParaRPr>
        </a:p>
      </dsp:txBody>
      <dsp:txXfrm>
        <a:off x="1400128" y="2223395"/>
        <a:ext cx="2539866" cy="1523919"/>
      </dsp:txXfrm>
    </dsp:sp>
    <dsp:sp modelId="{8808EBCE-0304-452D-B26A-60C4F22663DD}">
      <dsp:nvSpPr>
        <dsp:cNvPr id="0" name=""/>
        <dsp:cNvSpPr/>
      </dsp:nvSpPr>
      <dsp:spPr>
        <a:xfrm>
          <a:off x="4193981" y="2223395"/>
          <a:ext cx="2539866" cy="1523919"/>
        </a:xfrm>
        <a:prstGeom prst="rect">
          <a:avLst/>
        </a:prstGeom>
        <a:solidFill>
          <a:schemeClr val="accent2">
            <a:hueOff val="5369678"/>
            <a:satOff val="-15411"/>
            <a:lumOff val="-2467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>
              <a:latin typeface="SassoonCRInfant" panose="00000400000000000000" pitchFamily="2" charset="0"/>
            </a:rPr>
            <a:t>Meta- Skills Focus</a:t>
          </a:r>
          <a:endParaRPr lang="en-US" sz="2500" kern="1200">
            <a:latin typeface="SassoonCRInfant" panose="00000400000000000000" pitchFamily="2" charset="0"/>
          </a:endParaRPr>
        </a:p>
      </dsp:txBody>
      <dsp:txXfrm>
        <a:off x="4193981" y="2223395"/>
        <a:ext cx="2539866" cy="1523919"/>
      </dsp:txXfrm>
    </dsp:sp>
    <dsp:sp modelId="{73C99837-790D-4667-9B84-0162CB8EC00A}">
      <dsp:nvSpPr>
        <dsp:cNvPr id="0" name=""/>
        <dsp:cNvSpPr/>
      </dsp:nvSpPr>
      <dsp:spPr>
        <a:xfrm>
          <a:off x="6987834" y="2223395"/>
          <a:ext cx="2539866" cy="1523919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>
              <a:latin typeface="SassoonCRInfant" panose="00000400000000000000" pitchFamily="2" charset="0"/>
            </a:rPr>
            <a:t>Observing Adults- Adding Support and Challenge</a:t>
          </a:r>
          <a:endParaRPr lang="en-US" sz="2500" kern="1200">
            <a:latin typeface="SassoonCRInfant" panose="00000400000000000000" pitchFamily="2" charset="0"/>
          </a:endParaRPr>
        </a:p>
      </dsp:txBody>
      <dsp:txXfrm>
        <a:off x="6987834" y="2223395"/>
        <a:ext cx="2539866" cy="15239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06C730-B36B-43A1-BF88-B2CB4E571DC4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8B7FE5-2AA5-48AE-9410-35941B57C89B}">
      <dsp:nvSpPr>
        <dsp:cNvPr id="0" name=""/>
        <dsp:cNvSpPr/>
      </dsp:nvSpPr>
      <dsp:spPr>
        <a:xfrm>
          <a:off x="0" y="675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latin typeface="SassoonCRInfant" panose="00000400000000000000" pitchFamily="2" charset="0"/>
            </a:rPr>
            <a:t>The continuous provision has been carefully curated to ensure children have opportunities to develop their skills, schemas and interests. </a:t>
          </a:r>
          <a:endParaRPr lang="en-US" sz="2200" kern="1200" dirty="0">
            <a:latin typeface="SassoonCRInfant" panose="00000400000000000000" pitchFamily="2" charset="0"/>
          </a:endParaRPr>
        </a:p>
      </dsp:txBody>
      <dsp:txXfrm>
        <a:off x="0" y="675"/>
        <a:ext cx="6900512" cy="1106957"/>
      </dsp:txXfrm>
    </dsp:sp>
    <dsp:sp modelId="{32752156-CB2B-4B39-A568-73790E570C1B}">
      <dsp:nvSpPr>
        <dsp:cNvPr id="0" name=""/>
        <dsp:cNvSpPr/>
      </dsp:nvSpPr>
      <dsp:spPr>
        <a:xfrm>
          <a:off x="0" y="110763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C7AC7-AA4A-4906-BCF0-85DE776D3B0C}">
      <dsp:nvSpPr>
        <dsp:cNvPr id="0" name=""/>
        <dsp:cNvSpPr/>
      </dsp:nvSpPr>
      <dsp:spPr>
        <a:xfrm>
          <a:off x="0" y="1107633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latin typeface="SassoonCRInfant" panose="00000400000000000000" pitchFamily="2" charset="0"/>
            </a:rPr>
            <a:t>A schema is a repeated pattern of behaviour- transporting, trajectory, enclosing, rotation</a:t>
          </a:r>
          <a:endParaRPr lang="en-US" sz="2200" kern="1200" dirty="0">
            <a:latin typeface="SassoonCRInfant" panose="00000400000000000000" pitchFamily="2" charset="0"/>
          </a:endParaRPr>
        </a:p>
      </dsp:txBody>
      <dsp:txXfrm>
        <a:off x="0" y="1107633"/>
        <a:ext cx="6900512" cy="1106957"/>
      </dsp:txXfrm>
    </dsp:sp>
    <dsp:sp modelId="{32165116-5E46-40B7-B339-FCBDFF580A22}">
      <dsp:nvSpPr>
        <dsp:cNvPr id="0" name=""/>
        <dsp:cNvSpPr/>
      </dsp:nvSpPr>
      <dsp:spPr>
        <a:xfrm>
          <a:off x="0" y="221459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BEDC8C-89A0-4D36-B40D-E50FCF796DC7}">
      <dsp:nvSpPr>
        <dsp:cNvPr id="0" name=""/>
        <dsp:cNvSpPr/>
      </dsp:nvSpPr>
      <dsp:spPr>
        <a:xfrm>
          <a:off x="0" y="2214591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latin typeface="SassoonCRInfant" panose="00000400000000000000" pitchFamily="2" charset="0"/>
            </a:rPr>
            <a:t>Children use the provision throughout the day, in between gold star tasks and during planned play periods. </a:t>
          </a:r>
          <a:endParaRPr lang="en-US" sz="2200" kern="1200" dirty="0">
            <a:latin typeface="SassoonCRInfant" panose="00000400000000000000" pitchFamily="2" charset="0"/>
          </a:endParaRPr>
        </a:p>
      </dsp:txBody>
      <dsp:txXfrm>
        <a:off x="0" y="2214591"/>
        <a:ext cx="6900512" cy="1106957"/>
      </dsp:txXfrm>
    </dsp:sp>
    <dsp:sp modelId="{0930BD4D-CDDD-42E7-92AD-E90DDF7D78DC}">
      <dsp:nvSpPr>
        <dsp:cNvPr id="0" name=""/>
        <dsp:cNvSpPr/>
      </dsp:nvSpPr>
      <dsp:spPr>
        <a:xfrm>
          <a:off x="0" y="332154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81D68D-CA9A-44BD-B850-A45D8D1B753E}">
      <dsp:nvSpPr>
        <dsp:cNvPr id="0" name=""/>
        <dsp:cNvSpPr/>
      </dsp:nvSpPr>
      <dsp:spPr>
        <a:xfrm>
          <a:off x="0" y="3321549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latin typeface="SassoonCRInfant" panose="00000400000000000000" pitchFamily="2" charset="0"/>
            </a:rPr>
            <a:t>‘Play in progress’ triangles are used so that they can revisit play </a:t>
          </a:r>
          <a:endParaRPr lang="en-US" sz="2200" kern="1200" dirty="0">
            <a:latin typeface="SassoonCRInfant" panose="00000400000000000000" pitchFamily="2" charset="0"/>
          </a:endParaRPr>
        </a:p>
      </dsp:txBody>
      <dsp:txXfrm>
        <a:off x="0" y="3321549"/>
        <a:ext cx="6900512" cy="1106957"/>
      </dsp:txXfrm>
    </dsp:sp>
    <dsp:sp modelId="{1295C33A-C009-4965-9181-837D743C5CBC}">
      <dsp:nvSpPr>
        <dsp:cNvPr id="0" name=""/>
        <dsp:cNvSpPr/>
      </dsp:nvSpPr>
      <dsp:spPr>
        <a:xfrm>
          <a:off x="0" y="4428507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509ADC-C0AF-4897-AB03-7E722F2989B0}">
      <dsp:nvSpPr>
        <dsp:cNvPr id="0" name=""/>
        <dsp:cNvSpPr/>
      </dsp:nvSpPr>
      <dsp:spPr>
        <a:xfrm>
          <a:off x="0" y="4428507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latin typeface="SassoonCRInfant" panose="00000400000000000000" pitchFamily="2" charset="0"/>
            </a:rPr>
            <a:t>Meta skill development is a big focus for play- there is a meta skill check in at the end</a:t>
          </a:r>
          <a:endParaRPr lang="en-US" sz="2200" kern="1200" dirty="0">
            <a:latin typeface="SassoonCRInfant" panose="00000400000000000000" pitchFamily="2" charset="0"/>
          </a:endParaRPr>
        </a:p>
      </dsp:txBody>
      <dsp:txXfrm>
        <a:off x="0" y="4428507"/>
        <a:ext cx="6900512" cy="11069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BF4E4D-71FD-490D-BD98-80BF57674666}">
      <dsp:nvSpPr>
        <dsp:cNvPr id="0" name=""/>
        <dsp:cNvSpPr/>
      </dsp:nvSpPr>
      <dsp:spPr>
        <a:xfrm>
          <a:off x="4419581" y="937"/>
          <a:ext cx="1676437" cy="1676437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>
              <a:latin typeface="SassoonCRInfant" panose="00000400000000000000" pitchFamily="2" charset="0"/>
            </a:rPr>
            <a:t>Play is purposeful, planned interactions, planned skill focus</a:t>
          </a:r>
          <a:endParaRPr lang="en-US" sz="900" kern="1200">
            <a:latin typeface="SassoonCRInfant" panose="00000400000000000000" pitchFamily="2" charset="0"/>
          </a:endParaRPr>
        </a:p>
      </dsp:txBody>
      <dsp:txXfrm>
        <a:off x="4838690" y="937"/>
        <a:ext cx="838219" cy="1383061"/>
      </dsp:txXfrm>
    </dsp:sp>
    <dsp:sp modelId="{5FE4A715-D2E1-4D09-9FDC-EF2A0DA2A683}">
      <dsp:nvSpPr>
        <dsp:cNvPr id="0" name=""/>
        <dsp:cNvSpPr/>
      </dsp:nvSpPr>
      <dsp:spPr>
        <a:xfrm rot="4320000">
          <a:off x="5824873" y="1021942"/>
          <a:ext cx="1676437" cy="1676437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>
              <a:latin typeface="SassoonCRInfant" panose="00000400000000000000" pitchFamily="2" charset="0"/>
            </a:rPr>
            <a:t>Teachers use a wait, watch and wonder approach to support and challenge</a:t>
          </a:r>
          <a:endParaRPr lang="en-US" sz="900" kern="1200">
            <a:latin typeface="SassoonCRInfant" panose="00000400000000000000" pitchFamily="2" charset="0"/>
          </a:endParaRPr>
        </a:p>
      </dsp:txBody>
      <dsp:txXfrm rot="-5400000">
        <a:off x="6111070" y="1395722"/>
        <a:ext cx="1383061" cy="838219"/>
      </dsp:txXfrm>
    </dsp:sp>
    <dsp:sp modelId="{6C6464AC-A955-4EA8-BB59-5DE66F82DC94}">
      <dsp:nvSpPr>
        <dsp:cNvPr id="0" name=""/>
        <dsp:cNvSpPr/>
      </dsp:nvSpPr>
      <dsp:spPr>
        <a:xfrm rot="8640000">
          <a:off x="5288099" y="2673963"/>
          <a:ext cx="1676437" cy="1676437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>
              <a:latin typeface="SassoonCRInfant" panose="00000400000000000000" pitchFamily="2" charset="0"/>
            </a:rPr>
            <a:t>Play is documented- floor books children are part of creating the these</a:t>
          </a:r>
          <a:endParaRPr lang="en-US" sz="900" kern="1200">
            <a:latin typeface="SassoonCRInfant" panose="00000400000000000000" pitchFamily="2" charset="0"/>
          </a:endParaRPr>
        </a:p>
      </dsp:txBody>
      <dsp:txXfrm rot="10800000">
        <a:off x="5793429" y="2939324"/>
        <a:ext cx="838219" cy="1383061"/>
      </dsp:txXfrm>
    </dsp:sp>
    <dsp:sp modelId="{E6680938-0AA8-4627-8BAF-4B969F73C487}">
      <dsp:nvSpPr>
        <dsp:cNvPr id="0" name=""/>
        <dsp:cNvSpPr/>
      </dsp:nvSpPr>
      <dsp:spPr>
        <a:xfrm rot="12960000">
          <a:off x="3551062" y="2673963"/>
          <a:ext cx="1676437" cy="1676437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>
              <a:latin typeface="SassoonCRInfant" panose="00000400000000000000" pitchFamily="2" charset="0"/>
            </a:rPr>
            <a:t>Individual observations- Next steps in play are identified and followed through, they are specific for every child</a:t>
          </a:r>
          <a:endParaRPr lang="en-US" sz="900" kern="1200">
            <a:latin typeface="SassoonCRInfant" panose="00000400000000000000" pitchFamily="2" charset="0"/>
          </a:endParaRPr>
        </a:p>
      </dsp:txBody>
      <dsp:txXfrm rot="10800000">
        <a:off x="3883950" y="2939324"/>
        <a:ext cx="838219" cy="1383061"/>
      </dsp:txXfrm>
    </dsp:sp>
    <dsp:sp modelId="{A35CECFD-A75A-4C5B-B338-CBEEC2F249B0}">
      <dsp:nvSpPr>
        <dsp:cNvPr id="0" name=""/>
        <dsp:cNvSpPr/>
      </dsp:nvSpPr>
      <dsp:spPr>
        <a:xfrm rot="17280000">
          <a:off x="3014288" y="1021942"/>
          <a:ext cx="1676437" cy="1676437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>
              <a:latin typeface="SassoonCRInfant" panose="00000400000000000000" pitchFamily="2" charset="0"/>
            </a:rPr>
            <a:t>Planned Provocations- Literacy and Numeracy</a:t>
          </a:r>
          <a:endParaRPr lang="en-US" sz="900" kern="1200">
            <a:latin typeface="SassoonCRInfant" panose="00000400000000000000" pitchFamily="2" charset="0"/>
          </a:endParaRPr>
        </a:p>
      </dsp:txBody>
      <dsp:txXfrm rot="5400000">
        <a:off x="3021467" y="1395722"/>
        <a:ext cx="1383061" cy="8382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B46A4B-BC7C-4C26-9CE0-A161291B1F29}">
      <dsp:nvSpPr>
        <dsp:cNvPr id="0" name=""/>
        <dsp:cNvSpPr/>
      </dsp:nvSpPr>
      <dsp:spPr>
        <a:xfrm>
          <a:off x="0" y="247121"/>
          <a:ext cx="10515600" cy="12285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latin typeface="SassoonCRInfant" panose="00000400000000000000" pitchFamily="2" charset="0"/>
            </a:rPr>
            <a:t>We break words into their sounds, practicing this orally lots of times before we write them down</a:t>
          </a:r>
        </a:p>
      </dsp:txBody>
      <dsp:txXfrm>
        <a:off x="59970" y="307091"/>
        <a:ext cx="10395660" cy="1108560"/>
      </dsp:txXfrm>
    </dsp:sp>
    <dsp:sp modelId="{B06C14C4-B13C-468A-9B85-8F1580E2FA49}">
      <dsp:nvSpPr>
        <dsp:cNvPr id="0" name=""/>
        <dsp:cNvSpPr/>
      </dsp:nvSpPr>
      <dsp:spPr>
        <a:xfrm>
          <a:off x="0" y="1562021"/>
          <a:ext cx="10515600" cy="1228500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latin typeface="SassoonCRInfant" panose="00000400000000000000" pitchFamily="2" charset="0"/>
            </a:rPr>
            <a:t>Nonsense words are important to check children have developed the skill of blending and are not guessing at familiar words</a:t>
          </a:r>
        </a:p>
      </dsp:txBody>
      <dsp:txXfrm>
        <a:off x="59970" y="1621991"/>
        <a:ext cx="10395660" cy="1108560"/>
      </dsp:txXfrm>
    </dsp:sp>
    <dsp:sp modelId="{B92CEE29-9567-4A4C-B649-383FCB5D9FEF}">
      <dsp:nvSpPr>
        <dsp:cNvPr id="0" name=""/>
        <dsp:cNvSpPr/>
      </dsp:nvSpPr>
      <dsp:spPr>
        <a:xfrm>
          <a:off x="0" y="2876922"/>
          <a:ext cx="10515600" cy="122850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latin typeface="SassoonCRInfant" panose="00000400000000000000" pitchFamily="2" charset="0"/>
            </a:rPr>
            <a:t>Spelling at this stage is mainly phonetic unless it’s a red word we know. </a:t>
          </a:r>
        </a:p>
      </dsp:txBody>
      <dsp:txXfrm>
        <a:off x="59970" y="2936892"/>
        <a:ext cx="10395660" cy="1108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CB905-EC82-42FE-A5AC-4E8F0B0CCE8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D37E0-579C-4373-A6EB-8716F80DF4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503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D7B6F-E65C-42E7-86A5-0A01C6C95227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8490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933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298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6530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5193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24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8716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65B58-BA63-8CC6-C66E-09DC10D13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2C0FF7-14BE-2172-49E0-5F63CC18E1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5ACD6-D272-5349-63D6-3EC5A1EE7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2BF7-EAF7-4773-9E2E-CEE8E2202C2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BF2CC-4ACD-81B6-8C06-DF002816B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F13CD-E2F0-85A7-6ED1-18534AD35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200E-5177-49C5-9DAF-531570F9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427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F1B8A-E741-A1DE-D662-EEE24226F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A801D-F3FF-40BA-376F-42DC54CD7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B8DE2-C789-EEB1-7880-BA45DD12A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2BF7-EAF7-4773-9E2E-CEE8E2202C2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77AF5-5DE9-0DB2-DBB7-111ED427F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E5A9F-DF1C-BD19-C177-315DF1895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200E-5177-49C5-9DAF-531570F9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315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8E6DD-773F-4BB0-E488-9942A9159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578BF-6404-05A1-8BF2-1AB428305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0A7C1-2802-D5B9-9CBC-14E316A08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2BF7-EAF7-4773-9E2E-CEE8E2202C2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3996E0-5306-1A3A-3BDC-5C94878CC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A0763-F636-5804-61FB-DE13D1309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200E-5177-49C5-9DAF-531570F9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517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9E947-1380-D0A8-7B9F-E148E3563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B4F83-C1EB-8B34-D550-A0CC67CD1E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772CF6-073F-DCDB-0FF6-B5A0C9095D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88E13-690E-05D2-A419-AF879050A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2BF7-EAF7-4773-9E2E-CEE8E2202C2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8F34AD-F84F-C1D3-6A60-4329D7327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E07E8-E60C-E0B4-3926-2FE4F81DD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200E-5177-49C5-9DAF-531570F9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084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B3B9E-AA2A-11D3-6E97-BE09311D9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C901B3-9AD8-059E-4DD4-3823C604A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D73DB-BC25-1B8D-A707-C57565BEB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EC349E-E66C-02E6-110D-DA8C1727D6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8A23A-C3A8-4C79-31A1-02C284B67C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A2CC63-A6B1-BBE9-01C9-9913491B1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2BF7-EAF7-4773-9E2E-CEE8E2202C2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A19517-067F-8958-3AA4-6EC968ABE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049782-8F21-B916-FE6F-CD8009CDD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200E-5177-49C5-9DAF-531570F9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150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F8983-BE1F-9FB9-D09A-35F621BE4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A80F60-7A68-3E2A-54CE-377FABA50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2BF7-EAF7-4773-9E2E-CEE8E2202C2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D63E24-0349-AE27-8F68-C13FD696A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D90FB4-E348-7CD4-3738-D21FF2730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200E-5177-49C5-9DAF-531570F9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53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BFC51D-CC7A-A1FA-ED97-25D326EE4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2BF7-EAF7-4773-9E2E-CEE8E2202C2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2FFB9C-7101-D81B-2B6F-EC5F66FF6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7FBE0-4C45-0B5A-5FDF-DA9560EF9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200E-5177-49C5-9DAF-531570F9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765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D74D8-924B-8BA3-1345-1C6987B2A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CE943-6CC2-943D-19BD-712619500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E09F5-6610-83C4-3295-3A09A7A04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DE6FC3-9C24-9644-8565-72FD36142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2BF7-EAF7-4773-9E2E-CEE8E2202C2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FBE177-52D5-6ED7-8EF2-59F5AFE18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CB3C32-BF4D-10F2-A26F-56156D339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200E-5177-49C5-9DAF-531570F9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911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14551-6371-3260-35E5-6C97B75C2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752074-4C52-6D2B-8B54-9783EA8FF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2CE06-3755-5297-A280-B84CCE24C3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F540C2-4FDF-079A-2A62-2DE1CC572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2BF7-EAF7-4773-9E2E-CEE8E2202C2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818D49-1633-D63A-E1A0-B0D49476F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653434-998C-EC4D-7100-F7869F0B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200E-5177-49C5-9DAF-531570F9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898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CCD73-D721-E465-6B70-821B4A61B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A43D80-C30D-982C-CDF0-6924BA141D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1C7A9-6805-A286-E20D-8550DAA94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2BF7-EAF7-4773-9E2E-CEE8E2202C2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51330-49D1-783C-FB19-18AF8C5E4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FDA41-3684-78C2-41EE-A3E22ABA1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200E-5177-49C5-9DAF-531570F9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675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11A089-87BC-D47B-3B30-38544804DD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400FAC-E533-CC70-237E-554D1FC0D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624D4-4AC6-F23D-04D8-7CF72C2E8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2BF7-EAF7-4773-9E2E-CEE8E2202C2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E149D-42C8-CB17-CAC3-CBEBBD590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B9229-FE83-C745-C4FF-095921EF2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A200E-5177-49C5-9DAF-531570F9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416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16">
            <a:extLst>
              <a:ext uri="{FF2B5EF4-FFF2-40B4-BE49-F238E27FC236}">
                <a16:creationId xmlns:a16="http://schemas.microsoft.com/office/drawing/2014/main" id="{AD638337-297E-49B3-AE0F-B36EC9D01661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FA8DCE5-120B-4D39-B899-95EBEC388DEA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3F4B5D3-A813-434A-B7AA-8FEE19B9CF16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FBA5C-859C-4C16-8ECF-9FCA37E77D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442380"/>
            <a:ext cx="3913632" cy="80467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72000" bIns="72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F8466-F90A-4774-B172-0061F1A79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76C28-113A-459C-BD12-125E112B1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1ADD0-1305-43DD-A03D-2FE3B5D0E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Graphic 23">
            <a:extLst>
              <a:ext uri="{FF2B5EF4-FFF2-40B4-BE49-F238E27FC236}">
                <a16:creationId xmlns:a16="http://schemas.microsoft.com/office/drawing/2014/main" id="{74E08599-4D6A-4CDA-9228-3DBD31E1E64D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548D0821-4E36-47CF-A7AC-8FB339F5F24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708432B-D626-47BC-8C1E-E5F2ADCDCE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46111" y="974881"/>
            <a:ext cx="3933620" cy="734415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1</a:t>
            </a:r>
            <a:endParaRPr lang="ru-RU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8041375-FFF3-48A5-8985-52AD4D496A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8990" y="3392622"/>
            <a:ext cx="3913188" cy="2249488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 b="0"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19" name="Graphic 17">
            <a:extLst>
              <a:ext uri="{FF2B5EF4-FFF2-40B4-BE49-F238E27FC236}">
                <a16:creationId xmlns:a16="http://schemas.microsoft.com/office/drawing/2014/main" id="{1CF7F5A7-666B-4C97-8F1C-0930361F612E}"/>
              </a:ext>
            </a:extLst>
          </p:cNvPr>
          <p:cNvGrpSpPr/>
          <p:nvPr/>
        </p:nvGrpSpPr>
        <p:grpSpPr>
          <a:xfrm>
            <a:off x="5530724" y="0"/>
            <a:ext cx="6340653" cy="6429600"/>
            <a:chOff x="5530724" y="0"/>
            <a:chExt cx="6340653" cy="64296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7BC95EC-0C9A-48BD-BC1E-AF1C1DA9C02C}"/>
                </a:ext>
              </a:extLst>
            </p:cNvPr>
            <p:cNvSpPr/>
            <p:nvPr/>
          </p:nvSpPr>
          <p:spPr>
            <a:xfrm>
              <a:off x="5518024" y="-12700"/>
              <a:ext cx="2287209" cy="5565543"/>
            </a:xfrm>
            <a:custGeom>
              <a:avLst/>
              <a:gdLst>
                <a:gd name="connsiteX0" fmla="*/ 1132162 w 2287209"/>
                <a:gd name="connsiteY0" fmla="*/ 5560454 h 5565543"/>
                <a:gd name="connsiteX1" fmla="*/ 2283391 w 2287209"/>
                <a:gd name="connsiteY1" fmla="*/ 12700 h 5565543"/>
                <a:gd name="connsiteX2" fmla="*/ 552736 w 2287209"/>
                <a:gd name="connsiteY2" fmla="*/ 12700 h 5565543"/>
                <a:gd name="connsiteX3" fmla="*/ 12700 w 2287209"/>
                <a:gd name="connsiteY3" fmla="*/ 5359688 h 5565543"/>
                <a:gd name="connsiteX4" fmla="*/ 1132162 w 2287209"/>
                <a:gd name="connsiteY4" fmla="*/ 5560454 h 556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209" h="5565543">
                  <a:moveTo>
                    <a:pt x="1132162" y="5560454"/>
                  </a:moveTo>
                  <a:lnTo>
                    <a:pt x="2283391" y="12700"/>
                  </a:lnTo>
                  <a:lnTo>
                    <a:pt x="552736" y="12700"/>
                  </a:lnTo>
                  <a:cubicBezTo>
                    <a:pt x="569255" y="560360"/>
                    <a:pt x="573067" y="2477804"/>
                    <a:pt x="12700" y="5359688"/>
                  </a:cubicBezTo>
                  <a:cubicBezTo>
                    <a:pt x="363406" y="5395267"/>
                    <a:pt x="1132162" y="5560454"/>
                    <a:pt x="1132162" y="5560454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chemeClr val="accent5">
                    <a:alpha val="6000"/>
                  </a:schemeClr>
                </a:gs>
                <a:gs pos="100000">
                  <a:schemeClr val="accent5">
                    <a:alpha val="50000"/>
                  </a:schemeClr>
                </a:gs>
              </a:gsLst>
              <a:lin ang="5880000" scaled="0"/>
              <a:tileRect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5F80F8-FA23-4496-B401-E10D70AC21A8}"/>
                </a:ext>
              </a:extLst>
            </p:cNvPr>
            <p:cNvSpPr/>
            <p:nvPr/>
          </p:nvSpPr>
          <p:spPr>
            <a:xfrm>
              <a:off x="5537084" y="-12700"/>
              <a:ext cx="6340653" cy="6455013"/>
            </a:xfrm>
            <a:custGeom>
              <a:avLst/>
              <a:gdLst>
                <a:gd name="connsiteX0" fmla="*/ 5080140 w 6340653"/>
                <a:gd name="connsiteY0" fmla="*/ 6446112 h 6455013"/>
                <a:gd name="connsiteX1" fmla="*/ 6334294 w 6340653"/>
                <a:gd name="connsiteY1" fmla="*/ 545112 h 6455013"/>
                <a:gd name="connsiteX2" fmla="*/ 3831070 w 6340653"/>
                <a:gd name="connsiteY2" fmla="*/ 12700 h 6455013"/>
                <a:gd name="connsiteX3" fmla="*/ 1151222 w 6340653"/>
                <a:gd name="connsiteY3" fmla="*/ 12700 h 6455013"/>
                <a:gd name="connsiteX4" fmla="*/ 12700 w 6340653"/>
                <a:gd name="connsiteY4" fmla="*/ 5369854 h 645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40653" h="6455013">
                  <a:moveTo>
                    <a:pt x="5080140" y="6446112"/>
                  </a:moveTo>
                  <a:lnTo>
                    <a:pt x="6334294" y="545112"/>
                  </a:lnTo>
                  <a:lnTo>
                    <a:pt x="3831070" y="12700"/>
                  </a:lnTo>
                  <a:lnTo>
                    <a:pt x="1151222" y="12700"/>
                  </a:lnTo>
                  <a:lnTo>
                    <a:pt x="12700" y="536985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0" scaled="1"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5F2E539-DDA4-47DC-A929-17C7DB4D8C88}"/>
                </a:ext>
              </a:extLst>
            </p:cNvPr>
            <p:cNvSpPr/>
            <p:nvPr/>
          </p:nvSpPr>
          <p:spPr>
            <a:xfrm>
              <a:off x="5830609" y="-12700"/>
              <a:ext cx="5756144" cy="6150052"/>
            </a:xfrm>
            <a:custGeom>
              <a:avLst/>
              <a:gdLst>
                <a:gd name="connsiteX0" fmla="*/ 5715476 w 5756143"/>
                <a:gd name="connsiteY0" fmla="*/ 764938 h 6150052"/>
                <a:gd name="connsiteX1" fmla="*/ 4579496 w 5756143"/>
                <a:gd name="connsiteY1" fmla="*/ 6113197 h 6150052"/>
                <a:gd name="connsiteX2" fmla="*/ 43196 w 5756143"/>
                <a:gd name="connsiteY2" fmla="*/ 5150027 h 6150052"/>
                <a:gd name="connsiteX3" fmla="*/ 1134704 w 5756143"/>
                <a:gd name="connsiteY3" fmla="*/ 12700 h 6150052"/>
                <a:gd name="connsiteX4" fmla="*/ 1109290 w 5756143"/>
                <a:gd name="connsiteY4" fmla="*/ 12700 h 6150052"/>
                <a:gd name="connsiteX5" fmla="*/ 12700 w 5756143"/>
                <a:gd name="connsiteY5" fmla="*/ 5169087 h 6150052"/>
                <a:gd name="connsiteX6" fmla="*/ 4598556 w 5756143"/>
                <a:gd name="connsiteY6" fmla="*/ 6143693 h 6150052"/>
                <a:gd name="connsiteX7" fmla="*/ 5743431 w 5756143"/>
                <a:gd name="connsiteY7" fmla="*/ 757314 h 6150052"/>
                <a:gd name="connsiteX8" fmla="*/ 5745972 w 5756143"/>
                <a:gd name="connsiteY8" fmla="*/ 744607 h 6150052"/>
                <a:gd name="connsiteX9" fmla="*/ 2299910 w 5756143"/>
                <a:gd name="connsiteY9" fmla="*/ 12700 h 6150052"/>
                <a:gd name="connsiteX10" fmla="*/ 2177925 w 5756143"/>
                <a:gd name="connsiteY10" fmla="*/ 12700 h 615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56143" h="6150052">
                  <a:moveTo>
                    <a:pt x="5715476" y="764938"/>
                  </a:moveTo>
                  <a:lnTo>
                    <a:pt x="4579496" y="6113197"/>
                  </a:lnTo>
                  <a:lnTo>
                    <a:pt x="43196" y="5150027"/>
                  </a:lnTo>
                  <a:lnTo>
                    <a:pt x="1134704" y="12700"/>
                  </a:lnTo>
                  <a:lnTo>
                    <a:pt x="1109290" y="12700"/>
                  </a:lnTo>
                  <a:lnTo>
                    <a:pt x="12700" y="5169087"/>
                  </a:lnTo>
                  <a:lnTo>
                    <a:pt x="4598556" y="6143693"/>
                  </a:lnTo>
                  <a:lnTo>
                    <a:pt x="5743431" y="757314"/>
                  </a:lnTo>
                  <a:lnTo>
                    <a:pt x="5745972" y="744607"/>
                  </a:lnTo>
                  <a:lnTo>
                    <a:pt x="2299910" y="12700"/>
                  </a:lnTo>
                  <a:lnTo>
                    <a:pt x="2177925" y="12700"/>
                  </a:lnTo>
                  <a:close/>
                </a:path>
              </a:pathLst>
            </a:custGeom>
            <a:solidFill>
              <a:schemeClr val="bg1"/>
            </a:soli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76641E2E-882B-485E-AD7C-2BC054BEA5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720000">
            <a:off x="6384187" y="209524"/>
            <a:ext cx="4647699" cy="5472101"/>
          </a:xfrm>
          <a:custGeom>
            <a:avLst/>
            <a:gdLst>
              <a:gd name="connsiteX0" fmla="*/ 0 w 4643879"/>
              <a:gd name="connsiteY0" fmla="*/ 5462044 h 5462044"/>
              <a:gd name="connsiteX1" fmla="*/ 1160970 w 4643879"/>
              <a:gd name="connsiteY1" fmla="*/ 0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6146 w 4643879"/>
              <a:gd name="connsiteY2" fmla="*/ 8068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4634592 w 4643879"/>
              <a:gd name="connsiteY4" fmla="*/ 5460922 h 5462044"/>
              <a:gd name="connsiteX5" fmla="*/ 0 w 4643879"/>
              <a:gd name="connsiteY5" fmla="*/ 5462044 h 546204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72101 h 5472101"/>
              <a:gd name="connsiteX1" fmla="*/ 8345 w 4647218"/>
              <a:gd name="connsiteY1" fmla="*/ 21518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0 w 4647218"/>
              <a:gd name="connsiteY0" fmla="*/ 5472101 h 5472101"/>
              <a:gd name="connsiteX1" fmla="*/ 5908 w 4647218"/>
              <a:gd name="connsiteY1" fmla="*/ 22456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38412 w 4647699"/>
              <a:gd name="connsiteY4" fmla="*/ 5465839 h 5472101"/>
              <a:gd name="connsiteX5" fmla="*/ 481 w 4647699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43537 w 4647699"/>
              <a:gd name="connsiteY4" fmla="*/ 5464749 h 5472101"/>
              <a:gd name="connsiteX5" fmla="*/ 481 w 4647699"/>
              <a:gd name="connsiteY5" fmla="*/ 5472101 h 547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7699" h="5472101">
                <a:moveTo>
                  <a:pt x="481" y="5472101"/>
                </a:moveTo>
                <a:cubicBezTo>
                  <a:pt x="4478" y="3656033"/>
                  <a:pt x="-2747" y="2037289"/>
                  <a:pt x="1250" y="221221"/>
                </a:cubicBezTo>
                <a:lnTo>
                  <a:pt x="1049359" y="0"/>
                </a:lnTo>
                <a:lnTo>
                  <a:pt x="4647699" y="4917"/>
                </a:lnTo>
                <a:cubicBezTo>
                  <a:pt x="4644603" y="1825224"/>
                  <a:pt x="4646633" y="3644442"/>
                  <a:pt x="4643537" y="5464749"/>
                </a:cubicBezTo>
                <a:lnTo>
                  <a:pt x="481" y="5472101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7212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961E58-8254-DCA6-12EF-2A6DA466C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EFC8C3-AD71-248C-7FFB-325158833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4FBC2-B255-7341-DAA5-C2BA8FCDD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B32BF7-EAF7-4773-9E2E-CEE8E2202C2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D3931-3B85-4098-9297-84CE21C18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EFA801-4094-C701-4E87-FD828AF6EA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BA200E-5177-49C5-9DAF-531570F9A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463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HMl70ZmxIQ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Kids doodle background Images - Free Download on Magnific (formerly Freepik)">
            <a:extLst>
              <a:ext uri="{FF2B5EF4-FFF2-40B4-BE49-F238E27FC236}">
                <a16:creationId xmlns:a16="http://schemas.microsoft.com/office/drawing/2014/main" id="{20ABBC68-942D-C2F6-4A23-6A15F26ACE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6" r="19731" b="-1"/>
          <a:stretch>
            <a:fillRect/>
          </a:stretch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774FBF-1091-483B-A3EB-AD946CE7D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GB" sz="4800" b="1">
                <a:latin typeface="SassoonCRInfant" panose="00000400000000000000" pitchFamily="2" charset="0"/>
              </a:rPr>
              <a:t>Early Level Curriculum Evening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E012D-C270-5144-37D8-A0D665F917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pPr algn="l"/>
            <a:r>
              <a:rPr lang="en-GB" sz="1300">
                <a:latin typeface="SassoonCRInfant" panose="00000400000000000000" pitchFamily="2" charset="0"/>
              </a:rPr>
              <a:t>Wednesday 16</a:t>
            </a:r>
            <a:r>
              <a:rPr lang="en-GB" sz="1300" baseline="30000">
                <a:latin typeface="SassoonCRInfant" panose="00000400000000000000" pitchFamily="2" charset="0"/>
              </a:rPr>
              <a:t>th</a:t>
            </a:r>
            <a:r>
              <a:rPr lang="en-GB" sz="1300">
                <a:latin typeface="SassoonCRInfant" panose="00000400000000000000" pitchFamily="2" charset="0"/>
              </a:rPr>
              <a:t> September, 2026</a:t>
            </a:r>
          </a:p>
          <a:p>
            <a:pPr algn="l"/>
            <a:endParaRPr lang="en-GB" sz="1300">
              <a:latin typeface="SassoonCRInfant" panose="00000400000000000000" pitchFamily="2" charset="0"/>
            </a:endParaRPr>
          </a:p>
          <a:p>
            <a:pPr algn="l"/>
            <a:r>
              <a:rPr lang="en-GB" sz="1300">
                <a:latin typeface="SassoonCRInfant" panose="00000400000000000000" pitchFamily="2" charset="0"/>
              </a:rPr>
              <a:t>Amy Finlay </a:t>
            </a:r>
          </a:p>
          <a:p>
            <a:pPr algn="l"/>
            <a:r>
              <a:rPr lang="en-GB" sz="1300">
                <a:latin typeface="SassoonCRInfant" panose="00000400000000000000" pitchFamily="2" charset="0"/>
              </a:rPr>
              <a:t>Tina Dingwall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11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8CD875-8E6A-E216-58BE-AA3FF5F40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GB">
                <a:latin typeface="SassoonCRInfant" panose="00000400000000000000" pitchFamily="2" charset="0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3EA7F-5F2A-5613-EA37-F04974E5C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en-GB" sz="2000">
                <a:latin typeface="SassoonCRInfant" panose="00000400000000000000" pitchFamily="2" charset="0"/>
              </a:rPr>
              <a:t>What a day in P1 looks like.</a:t>
            </a:r>
          </a:p>
          <a:p>
            <a:r>
              <a:rPr lang="en-GB" sz="2000">
                <a:latin typeface="SassoonCRInfant" panose="00000400000000000000" pitchFamily="2" charset="0"/>
              </a:rPr>
              <a:t>Play</a:t>
            </a:r>
          </a:p>
          <a:p>
            <a:r>
              <a:rPr lang="en-GB" sz="2000">
                <a:latin typeface="SassoonCRInfant" panose="00000400000000000000" pitchFamily="2" charset="0"/>
              </a:rPr>
              <a:t>Literacy</a:t>
            </a:r>
          </a:p>
          <a:p>
            <a:r>
              <a:rPr lang="en-GB" sz="2000">
                <a:latin typeface="SassoonCRInfant" panose="00000400000000000000" pitchFamily="2" charset="0"/>
              </a:rPr>
              <a:t>Numeracy</a:t>
            </a:r>
          </a:p>
          <a:p>
            <a:r>
              <a:rPr lang="en-GB" sz="2000">
                <a:latin typeface="SassoonCRInfant" panose="00000400000000000000" pitchFamily="2" charset="0"/>
              </a:rPr>
              <a:t>Time to explore resources and ask questions</a:t>
            </a:r>
          </a:p>
        </p:txBody>
      </p:sp>
      <p:pic>
        <p:nvPicPr>
          <p:cNvPr id="4" name="Picture 3" descr="Kids doodle background Images - Free Download on Magnific (formerly Freepik)">
            <a:extLst>
              <a:ext uri="{FF2B5EF4-FFF2-40B4-BE49-F238E27FC236}">
                <a16:creationId xmlns:a16="http://schemas.microsoft.com/office/drawing/2014/main" id="{A1BA4EA2-A4B7-68D7-5AAE-9311F3CA00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919" r="30043" b="-1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67783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: Shape 54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 descr="Twinkl Play | - Twinkl">
            <a:extLst>
              <a:ext uri="{FF2B5EF4-FFF2-40B4-BE49-F238E27FC236}">
                <a16:creationId xmlns:a16="http://schemas.microsoft.com/office/drawing/2014/main" id="{EA675B6E-8CAA-FD96-BAEE-A1503D494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938" y="1784829"/>
            <a:ext cx="5791199" cy="308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51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111D5C-4596-8B54-E44B-719AB30AB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>
                <a:latin typeface="SassoonCRInfant" panose="00000400000000000000" pitchFamily="2" charset="0"/>
              </a:rPr>
              <a:t>Why Play?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2BF9A-5137-186A-B599-E21B146AB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 lnSpcReduction="10000"/>
          </a:bodyPr>
          <a:lstStyle/>
          <a:p>
            <a:r>
              <a:rPr lang="en-GB" sz="1700">
                <a:latin typeface="SassoonCRInfant" panose="00000400000000000000" pitchFamily="2" charset="0"/>
              </a:rPr>
              <a:t>Children are naturally </a:t>
            </a:r>
            <a:r>
              <a:rPr lang="en-GB" sz="1700" b="1">
                <a:latin typeface="SassoonCRInfant" panose="00000400000000000000" pitchFamily="2" charset="0"/>
              </a:rPr>
              <a:t>curious</a:t>
            </a:r>
            <a:r>
              <a:rPr lang="en-GB" sz="1700">
                <a:latin typeface="SassoonCRInfant" panose="00000400000000000000" pitchFamily="2" charset="0"/>
              </a:rPr>
              <a:t> and </a:t>
            </a:r>
            <a:r>
              <a:rPr lang="en-GB" sz="1700" b="1">
                <a:latin typeface="SassoonCRInfant" panose="00000400000000000000" pitchFamily="2" charset="0"/>
              </a:rPr>
              <a:t>creative</a:t>
            </a:r>
            <a:r>
              <a:rPr lang="en-GB" sz="1700">
                <a:latin typeface="SassoonCRInfant" panose="00000400000000000000" pitchFamily="2" charset="0"/>
              </a:rPr>
              <a:t>- they should be leading their learning!</a:t>
            </a:r>
          </a:p>
          <a:p>
            <a:r>
              <a:rPr lang="en-GB" sz="1700">
                <a:latin typeface="SassoonCRInfant" panose="00000400000000000000" pitchFamily="2" charset="0"/>
              </a:rPr>
              <a:t>It is </a:t>
            </a:r>
            <a:r>
              <a:rPr lang="en-GB" sz="1700" b="1">
                <a:latin typeface="SassoonCRInfant" panose="00000400000000000000" pitchFamily="2" charset="0"/>
              </a:rPr>
              <a:t>developmentally appropriate- </a:t>
            </a:r>
            <a:r>
              <a:rPr lang="en-GB" sz="1700">
                <a:latin typeface="SassoonCRInfant" panose="00000400000000000000" pitchFamily="2" charset="0"/>
              </a:rPr>
              <a:t>Dundee Standard </a:t>
            </a:r>
          </a:p>
          <a:p>
            <a:r>
              <a:rPr lang="en-GB" sz="1700">
                <a:latin typeface="SassoonCRInfant" panose="00000400000000000000" pitchFamily="2" charset="0"/>
              </a:rPr>
              <a:t>It lifts the ceiling in terms of achievement- when play is open ended the opportunities for learning are </a:t>
            </a:r>
            <a:r>
              <a:rPr lang="en-GB" sz="1700" b="1">
                <a:latin typeface="SassoonCRInfant" panose="00000400000000000000" pitchFamily="2" charset="0"/>
              </a:rPr>
              <a:t>limitless</a:t>
            </a:r>
            <a:r>
              <a:rPr lang="en-GB" sz="1700">
                <a:latin typeface="SassoonCRInfant" panose="00000400000000000000" pitchFamily="2" charset="0"/>
              </a:rPr>
              <a:t> alongside skilled practitioners</a:t>
            </a:r>
          </a:p>
          <a:p>
            <a:r>
              <a:rPr lang="en-GB" sz="1700">
                <a:latin typeface="SassoonCRInfant" panose="00000400000000000000" pitchFamily="2" charset="0"/>
              </a:rPr>
              <a:t>It supports development of </a:t>
            </a:r>
            <a:r>
              <a:rPr lang="en-GB" sz="1700" b="1">
                <a:latin typeface="SassoonCRInfant" panose="00000400000000000000" pitchFamily="2" charset="0"/>
              </a:rPr>
              <a:t>social skills- </a:t>
            </a:r>
            <a:r>
              <a:rPr lang="en-GB" sz="1700">
                <a:latin typeface="SassoonCRInfant" panose="00000400000000000000" pitchFamily="2" charset="0"/>
              </a:rPr>
              <a:t>role play and shared games support children’s emotional and social development</a:t>
            </a:r>
          </a:p>
          <a:p>
            <a:r>
              <a:rPr lang="en-GB" sz="1700">
                <a:latin typeface="SassoonCRInfant" panose="00000400000000000000" pitchFamily="2" charset="0"/>
              </a:rPr>
              <a:t>It supports </a:t>
            </a:r>
            <a:r>
              <a:rPr lang="en-GB" sz="1700" b="1">
                <a:latin typeface="SassoonCRInfant" panose="00000400000000000000" pitchFamily="2" charset="0"/>
              </a:rPr>
              <a:t>language and communication- </a:t>
            </a:r>
            <a:r>
              <a:rPr lang="en-GB" sz="1700">
                <a:latin typeface="SassoonCRInfant" panose="00000400000000000000" pitchFamily="2" charset="0"/>
              </a:rPr>
              <a:t>allows children to interact with adults and peers- expanding vocabulary and encouraging conversational skills </a:t>
            </a:r>
          </a:p>
          <a:p>
            <a:r>
              <a:rPr lang="en-GB" sz="1700">
                <a:latin typeface="SassoonCRInfant" panose="00000400000000000000" pitchFamily="2" charset="0"/>
              </a:rPr>
              <a:t>It supports </a:t>
            </a:r>
            <a:r>
              <a:rPr lang="en-GB" sz="1700" b="1">
                <a:latin typeface="SassoonCRInfant" panose="00000400000000000000" pitchFamily="2" charset="0"/>
              </a:rPr>
              <a:t>independence and resilience- </a:t>
            </a:r>
            <a:r>
              <a:rPr lang="en-GB" sz="1700">
                <a:latin typeface="SassoonCRInfant" panose="00000400000000000000" pitchFamily="2" charset="0"/>
              </a:rPr>
              <a:t>through problem- solving children learn from mistakes and have opportunities to try things in different ways</a:t>
            </a:r>
          </a:p>
          <a:p>
            <a:r>
              <a:rPr lang="en-GB" sz="1700" b="1">
                <a:latin typeface="SassoonCRInfant" panose="00000400000000000000" pitchFamily="2" charset="0"/>
              </a:rPr>
              <a:t>Physical development- </a:t>
            </a:r>
            <a:r>
              <a:rPr lang="en-GB" sz="1700">
                <a:latin typeface="SassoonCRInfant" panose="00000400000000000000" pitchFamily="2" charset="0"/>
              </a:rPr>
              <a:t>promotes gross and fine motor skills</a:t>
            </a:r>
          </a:p>
        </p:txBody>
      </p:sp>
      <p:pic>
        <p:nvPicPr>
          <p:cNvPr id="5" name="Picture 4" descr="Learning Through Play | Twinkl Teaching Wiki - Twinkl">
            <a:extLst>
              <a:ext uri="{FF2B5EF4-FFF2-40B4-BE49-F238E27FC236}">
                <a16:creationId xmlns:a16="http://schemas.microsoft.com/office/drawing/2014/main" id="{51772AEF-9EAE-834A-17A1-5ABE5664BF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613" r="12995" b="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373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A091F-348F-2058-BA2D-1A3B26FB2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SassoonCRInfant" panose="00000400000000000000" pitchFamily="2" charset="0"/>
              </a:rPr>
              <a:t>What a day in P1 looks like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ED150B-E219-4A49-C3FC-1950E711F5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109" y="1690688"/>
            <a:ext cx="1956877" cy="2609169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C3CE069-764B-3EFC-FBF7-DE0391B4DA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77" y="1564368"/>
            <a:ext cx="2295781" cy="30610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ECE5DA-5974-3D11-487B-2E0E00DD02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031" y="1382485"/>
            <a:ext cx="3228825" cy="24216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25C8340-E9D7-0AA1-C96D-348DFF6DA5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77" y="4830536"/>
            <a:ext cx="2216452" cy="16623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FDE328-A50A-06AB-26D6-5C0463E69C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217" y="3817710"/>
            <a:ext cx="3135085" cy="23513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7D1F57-FA16-ABD7-6441-6CAF8F12E7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607" y="4135553"/>
            <a:ext cx="2976786" cy="223258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5EE022F-6B41-0D28-48F5-B64DC804E199}"/>
              </a:ext>
            </a:extLst>
          </p:cNvPr>
          <p:cNvSpPr txBox="1"/>
          <p:nvPr/>
        </p:nvSpPr>
        <p:spPr>
          <a:xfrm>
            <a:off x="281300" y="4333022"/>
            <a:ext cx="309780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SassoonCRInfant" panose="00000400000000000000" pitchFamily="2" charset="0"/>
              </a:rPr>
              <a:t>Gold Star Tasks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21B4A2-5B59-C4F7-3848-FF6A6D4CDAE1}"/>
              </a:ext>
            </a:extLst>
          </p:cNvPr>
          <p:cNvSpPr txBox="1"/>
          <p:nvPr/>
        </p:nvSpPr>
        <p:spPr>
          <a:xfrm>
            <a:off x="4229294" y="3843165"/>
            <a:ext cx="376487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SassoonCRInfant" panose="00000400000000000000" pitchFamily="2" charset="0"/>
              </a:rPr>
              <a:t>Teacher Table Tasks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B5CEAAF-0EA7-5AD1-611F-A5A3478E2439}"/>
              </a:ext>
            </a:extLst>
          </p:cNvPr>
          <p:cNvSpPr txBox="1"/>
          <p:nvPr/>
        </p:nvSpPr>
        <p:spPr>
          <a:xfrm>
            <a:off x="8409496" y="3219329"/>
            <a:ext cx="309780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SassoonCRInfant" panose="00000400000000000000" pitchFamily="2" charset="0"/>
              </a:rPr>
              <a:t>Lots of play!</a:t>
            </a:r>
          </a:p>
        </p:txBody>
      </p:sp>
    </p:spTree>
    <p:extLst>
      <p:ext uri="{BB962C8B-B14F-4D97-AF65-F5344CB8AC3E}">
        <p14:creationId xmlns:p14="http://schemas.microsoft.com/office/powerpoint/2010/main" val="2085779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37C24C-63C5-CB1E-F5B4-D970C8481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4000">
                <a:solidFill>
                  <a:srgbClr val="FFFFFF"/>
                </a:solidFill>
                <a:latin typeface="SassoonCRInfant" panose="00000400000000000000" pitchFamily="2" charset="0"/>
              </a:rPr>
              <a:t>What does play look like in P1?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BDD26827-FB01-4011-1B8D-7611594974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56760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9031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C2188C-4DC1-E353-020B-B1223B241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GB" sz="5400">
                <a:latin typeface="SassoonCRInfant" panose="00000400000000000000" pitchFamily="2" charset="0"/>
              </a:rPr>
              <a:t>Continuous Provision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88E972B-0F36-0832-42A6-E77B039316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3536236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6745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0EB7F-68C0-DBE1-B86B-C64A9044A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B701-17DD-6A03-AD7E-D589E1D75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St Joseph's Primary School and Nursery Class - Meta Skills">
            <a:extLst>
              <a:ext uri="{FF2B5EF4-FFF2-40B4-BE49-F238E27FC236}">
                <a16:creationId xmlns:a16="http://schemas.microsoft.com/office/drawing/2014/main" id="{4198D6AD-80DB-33B9-903E-E689ABDAF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743" y="681037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587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0972FC-90C3-53A4-E57C-C947F8F94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 dirty="0">
                <a:latin typeface="SassoonCRInfant" panose="00000400000000000000" pitchFamily="2" charset="0"/>
              </a:rPr>
              <a:t>Outdoor Play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6847D-8FFB-8FBF-6C59-3C93E5EB8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SassoonCRInfant" panose="00000400000000000000" pitchFamily="2" charset="0"/>
              </a:rPr>
              <a:t>Importance of this- health, physical, mental and social development</a:t>
            </a:r>
          </a:p>
          <a:p>
            <a:r>
              <a:rPr lang="en-GB" sz="2200" dirty="0">
                <a:latin typeface="SassoonCRInfant" panose="00000400000000000000" pitchFamily="2" charset="0"/>
              </a:rPr>
              <a:t>Outside in all weathers!</a:t>
            </a:r>
          </a:p>
          <a:p>
            <a:r>
              <a:rPr lang="en-GB" sz="2200" dirty="0">
                <a:latin typeface="SassoonCRInfant" panose="00000400000000000000" pitchFamily="2" charset="0"/>
              </a:rPr>
              <a:t>Messy Maths Programme</a:t>
            </a:r>
          </a:p>
          <a:p>
            <a:r>
              <a:rPr lang="en-GB" sz="2200" dirty="0" err="1">
                <a:latin typeface="SassoonCRInfant" panose="00000400000000000000" pitchFamily="2" charset="0"/>
              </a:rPr>
              <a:t>Playpod</a:t>
            </a:r>
            <a:r>
              <a:rPr lang="en-GB" sz="2200" dirty="0">
                <a:latin typeface="SassoonCRInfant" panose="00000400000000000000" pitchFamily="2" charset="0"/>
              </a:rPr>
              <a:t>- large loose part play</a:t>
            </a:r>
          </a:p>
          <a:p>
            <a:r>
              <a:rPr lang="en-GB" sz="2200" dirty="0">
                <a:latin typeface="SassoonCRInfant" panose="00000400000000000000" pitchFamily="2" charset="0"/>
              </a:rPr>
              <a:t>Future outdoor play opportunities- in the local community</a:t>
            </a:r>
          </a:p>
          <a:p>
            <a:endParaRPr lang="en-GB" sz="2200" dirty="0">
              <a:latin typeface="SassoonCRInfant" panose="00000400000000000000" pitchFamily="2" charset="0"/>
            </a:endParaRPr>
          </a:p>
          <a:p>
            <a:endParaRPr lang="en-GB" sz="2200" dirty="0">
              <a:latin typeface="SassoonCRInfant" panose="00000400000000000000" pitchFamily="2" charset="0"/>
            </a:endParaRPr>
          </a:p>
          <a:p>
            <a:endParaRPr lang="en-GB" sz="2200" dirty="0">
              <a:latin typeface="SassoonCRInfant" panose="00000400000000000000" pitchFamily="2" charset="0"/>
            </a:endParaRPr>
          </a:p>
        </p:txBody>
      </p:sp>
      <p:pic>
        <p:nvPicPr>
          <p:cNvPr id="4" name="Picture 3" descr="Image of Hoopla Walls Leaf Silhouette - Apple 10m Wallpaper in Green">
            <a:extLst>
              <a:ext uri="{FF2B5EF4-FFF2-40B4-BE49-F238E27FC236}">
                <a16:creationId xmlns:a16="http://schemas.microsoft.com/office/drawing/2014/main" id="{2ECFA7F6-C585-F443-91F6-E6E34E8619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63" r="-1" b="641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92767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644155-81CB-C90A-3087-B9357E355BD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341038-0C41-21FB-B2AA-57F1CFBEC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>
                <a:latin typeface="SassoonCRInfant" panose="00000400000000000000" pitchFamily="2" charset="0"/>
              </a:rPr>
              <a:t>How is my child’s development being supported?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A1A2DFD-F22E-FDFF-B2A9-173508E5AF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114573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82395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 descr="Improving Literacy Levels with a Knowledge-Rich Curriculum - Strategy Education Ltd">
            <a:extLst>
              <a:ext uri="{FF2B5EF4-FFF2-40B4-BE49-F238E27FC236}">
                <a16:creationId xmlns:a16="http://schemas.microsoft.com/office/drawing/2014/main" id="{3D89F566-EA23-B2D3-19DD-D80357573E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0197" b="554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602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latin typeface="SassoonCRInfant" panose="00000400000000000000" pitchFamily="2" charset="0"/>
              </a:rPr>
              <a:t>An Introduction to RWI</a:t>
            </a:r>
          </a:p>
        </p:txBody>
      </p:sp>
      <p:sp>
        <p:nvSpPr>
          <p:cNvPr id="3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9">
            <a:extLst>
              <a:ext uri="{FF2B5EF4-FFF2-40B4-BE49-F238E27FC236}">
                <a16:creationId xmlns:a16="http://schemas.microsoft.com/office/drawing/2014/main" id="{82B1682F-6131-3A4D-A5FB-F8A380B6CD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051" r="21009" b="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</p:spPr>
      </p:pic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98C0CDE5-970C-4CC4-BF43-0DA127E73E82}" type="slidenum">
              <a:rPr lang="ru-RU" smtClean="0"/>
              <a:pPr>
                <a:spcAft>
                  <a:spcPts val="600"/>
                </a:spcAft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41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85F50A6-2615-8545-88B1-9DEF2CD69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latin typeface="SassoonCRInfant" panose="00000400000000000000" pitchFamily="2" charset="0"/>
              </a:rPr>
              <a:t>R.W.I Terms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29578C3F-3FCA-734B-A3AD-736DF807D11E}"/>
              </a:ext>
            </a:extLst>
          </p:cNvPr>
          <p:cNvSpPr txBox="1">
            <a:spLocks/>
          </p:cNvSpPr>
          <p:nvPr/>
        </p:nvSpPr>
        <p:spPr>
          <a:xfrm>
            <a:off x="838200" y="2333297"/>
            <a:ext cx="4619621" cy="38436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180000" indent="-18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b="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accent4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Bef>
                <a:spcPts val="1000"/>
              </a:spcBef>
            </a:pPr>
            <a:r>
              <a:rPr lang="en-US" dirty="0">
                <a:solidFill>
                  <a:schemeClr val="tx1"/>
                </a:solidFill>
                <a:latin typeface="SassoonCRInfant" panose="00000400000000000000" pitchFamily="2" charset="0"/>
              </a:rPr>
              <a:t>Fred – Fred is a bossy frog who can only speak in sounds (segmented)</a:t>
            </a:r>
          </a:p>
          <a:p>
            <a:pPr marL="228600" indent="-228600">
              <a:spcBef>
                <a:spcPts val="1000"/>
              </a:spcBef>
            </a:pPr>
            <a:r>
              <a:rPr lang="en-US" dirty="0">
                <a:solidFill>
                  <a:schemeClr val="tx1"/>
                </a:solidFill>
                <a:latin typeface="SassoonCRInfant" panose="00000400000000000000" pitchFamily="2" charset="0"/>
              </a:rPr>
              <a:t>Segmenting- breaking words into the sounds within it</a:t>
            </a:r>
          </a:p>
          <a:p>
            <a:pPr marL="228600" indent="-228600">
              <a:spcBef>
                <a:spcPts val="1000"/>
              </a:spcBef>
            </a:pPr>
            <a:r>
              <a:rPr lang="en-US" dirty="0">
                <a:solidFill>
                  <a:schemeClr val="tx1"/>
                </a:solidFill>
                <a:latin typeface="SassoonCRInfant" panose="00000400000000000000" pitchFamily="2" charset="0"/>
              </a:rPr>
              <a:t>Special Friends – Sounds that work together </a:t>
            </a:r>
            <a:r>
              <a:rPr lang="en-US" dirty="0" err="1">
                <a:solidFill>
                  <a:schemeClr val="tx1"/>
                </a:solidFill>
                <a:latin typeface="SassoonCRInfant" panose="00000400000000000000" pitchFamily="2" charset="0"/>
              </a:rPr>
              <a:t>eg</a:t>
            </a:r>
            <a:r>
              <a:rPr lang="en-US" dirty="0">
                <a:solidFill>
                  <a:schemeClr val="tx1"/>
                </a:solidFill>
                <a:latin typeface="SassoonCRInfant" panose="000004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assoonCRInfant" panose="00000400000000000000" pitchFamily="2" charset="0"/>
              </a:rPr>
              <a:t>sh</a:t>
            </a:r>
            <a:r>
              <a:rPr lang="en-US" dirty="0">
                <a:solidFill>
                  <a:schemeClr val="tx1"/>
                </a:solidFill>
                <a:latin typeface="SassoonCRInfant" panose="000004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assoonCRInfant" panose="00000400000000000000" pitchFamily="2" charset="0"/>
              </a:rPr>
              <a:t>ch</a:t>
            </a:r>
            <a:r>
              <a:rPr lang="en-US" dirty="0">
                <a:solidFill>
                  <a:schemeClr val="tx1"/>
                </a:solidFill>
                <a:latin typeface="SassoonCRInfant" panose="000004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assoonCRInfant" panose="00000400000000000000" pitchFamily="2" charset="0"/>
              </a:rPr>
              <a:t>th</a:t>
            </a:r>
            <a:endParaRPr lang="en-US" dirty="0">
              <a:solidFill>
                <a:schemeClr val="tx1"/>
              </a:solidFill>
              <a:latin typeface="SassoonCRInfant" panose="00000400000000000000" pitchFamily="2" charset="0"/>
            </a:endParaRPr>
          </a:p>
          <a:p>
            <a:pPr marL="228600" indent="-228600">
              <a:spcBef>
                <a:spcPts val="1000"/>
              </a:spcBef>
            </a:pPr>
            <a:r>
              <a:rPr lang="en-US" dirty="0">
                <a:solidFill>
                  <a:schemeClr val="tx1"/>
                </a:solidFill>
                <a:latin typeface="SassoonCRInfant" panose="00000400000000000000" pitchFamily="2" charset="0"/>
              </a:rPr>
              <a:t>Fred in your head – reading the word without sounding it out</a:t>
            </a:r>
          </a:p>
          <a:p>
            <a:pPr marL="228600" indent="-228600">
              <a:spcBef>
                <a:spcPts val="1000"/>
              </a:spcBef>
            </a:pPr>
            <a:r>
              <a:rPr lang="en-US" dirty="0">
                <a:solidFill>
                  <a:schemeClr val="tx1"/>
                </a:solidFill>
                <a:latin typeface="SassoonCRInfant" panose="00000400000000000000" pitchFamily="2" charset="0"/>
              </a:rPr>
              <a:t>Red words – words that don’t follow the pattern</a:t>
            </a:r>
          </a:p>
          <a:p>
            <a:pPr marL="228600" indent="-228600">
              <a:spcBef>
                <a:spcPts val="1000"/>
              </a:spcBef>
            </a:pPr>
            <a:r>
              <a:rPr lang="en-US" dirty="0">
                <a:solidFill>
                  <a:schemeClr val="tx1"/>
                </a:solidFill>
                <a:latin typeface="SassoonCRInfant" panose="00000400000000000000" pitchFamily="2" charset="0"/>
              </a:rPr>
              <a:t>Green words - words that we can sound out</a:t>
            </a:r>
          </a:p>
          <a:p>
            <a:pPr marL="228600" indent="-228600">
              <a:spcBef>
                <a:spcPts val="1000"/>
              </a:spcBef>
            </a:pPr>
            <a:r>
              <a:rPr lang="en-US" dirty="0">
                <a:solidFill>
                  <a:schemeClr val="tx1"/>
                </a:solidFill>
                <a:latin typeface="SassoonCRInfant" panose="00000400000000000000" pitchFamily="2" charset="0"/>
              </a:rPr>
              <a:t>Alien words – words made up of sounds that are nonsense words</a:t>
            </a:r>
          </a:p>
          <a:p>
            <a:pPr marL="228600" indent="-228600">
              <a:spcBef>
                <a:spcPts val="1000"/>
              </a:spcBef>
            </a:pPr>
            <a:r>
              <a:rPr lang="en-US" dirty="0">
                <a:solidFill>
                  <a:schemeClr val="tx1"/>
                </a:solidFill>
                <a:latin typeface="SassoonCRInfant" panose="00000400000000000000" pitchFamily="2" charset="0"/>
              </a:rPr>
              <a:t>Blending – pushing the sounds together to read words</a:t>
            </a:r>
          </a:p>
          <a:p>
            <a:pPr marL="228600" indent="-228600">
              <a:spcBef>
                <a:spcPts val="1000"/>
              </a:spcBef>
            </a:pPr>
            <a:r>
              <a:rPr lang="en-US" dirty="0">
                <a:solidFill>
                  <a:schemeClr val="tx1"/>
                </a:solidFill>
                <a:latin typeface="SassoonCRInfant" panose="00000400000000000000" pitchFamily="2" charset="0"/>
              </a:rPr>
              <a:t>Fred fingers – Spelling using </a:t>
            </a:r>
            <a:r>
              <a:rPr lang="en-US" dirty="0" err="1">
                <a:solidFill>
                  <a:schemeClr val="tx1"/>
                </a:solidFill>
                <a:latin typeface="SassoonCRInfant" panose="00000400000000000000" pitchFamily="2" charset="0"/>
              </a:rPr>
              <a:t>fred</a:t>
            </a:r>
            <a:r>
              <a:rPr lang="en-US" dirty="0">
                <a:solidFill>
                  <a:schemeClr val="tx1"/>
                </a:solidFill>
                <a:latin typeface="SassoonCRInfant" panose="00000400000000000000" pitchFamily="2" charset="0"/>
              </a:rPr>
              <a:t> </a:t>
            </a:r>
          </a:p>
          <a:p>
            <a:pPr marL="228600" indent="-228600">
              <a:spcBef>
                <a:spcPts val="1000"/>
              </a:spcBef>
            </a:pPr>
            <a:endParaRPr lang="en-US" sz="1300" dirty="0">
              <a:solidFill>
                <a:schemeClr val="tx1"/>
              </a:solidFill>
              <a:latin typeface="SassoonCRInfant" panose="00000400000000000000" pitchFamily="2" charset="0"/>
            </a:endParaRPr>
          </a:p>
          <a:p>
            <a:pPr marL="228600" indent="-228600">
              <a:spcBef>
                <a:spcPts val="1000"/>
              </a:spcBef>
            </a:pPr>
            <a:endParaRPr lang="en-US" sz="1300" dirty="0">
              <a:solidFill>
                <a:schemeClr val="tx1"/>
              </a:solidFill>
              <a:latin typeface="SassoonCRInfant" panose="00000400000000000000" pitchFamily="2" charset="0"/>
            </a:endParaRPr>
          </a:p>
        </p:txBody>
      </p:sp>
      <p:pic>
        <p:nvPicPr>
          <p:cNvPr id="7" name="Content Placeholder 6" descr="Image of OUP Oxford Read Write Inc.: Fred The Frog - Toy">
            <a:extLst>
              <a:ext uri="{FF2B5EF4-FFF2-40B4-BE49-F238E27FC236}">
                <a16:creationId xmlns:a16="http://schemas.microsoft.com/office/drawing/2014/main" id="{2AAB9E6D-2FDF-066D-36EE-D7D5B1A49B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8453" r="2489" b="1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CE9BA329-29AB-0044-8C2E-3F269944F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98C0CDE5-970C-4CC4-BF43-0DA127E73E82}" type="slidenum">
              <a:rPr lang="ru-RU" smtClean="0"/>
              <a:pPr>
                <a:spcAft>
                  <a:spcPts val="600"/>
                </a:spcAft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472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5FF10B-5512-EE48-BDCF-632AC4ACD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ru-RU" smtClean="0"/>
              <a:t>14</a:t>
            </a:fld>
            <a:endParaRPr lang="ru-R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C7DD7C8-7854-4546-8304-7A6EA4557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ssoonCRInfant" panose="00000400000000000000" pitchFamily="2" charset="0"/>
              </a:rPr>
              <a:t>Sounds </a:t>
            </a:r>
            <a:endParaRPr lang="en-US" dirty="0">
              <a:latin typeface="SassoonCRInfant" panose="00000400000000000000" pitchFamily="2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3DB5CBE-EC9B-C04E-9C03-39FF0844E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latin typeface="SassoonCRInfant" panose="00000400000000000000" pitchFamily="2" charset="0"/>
              </a:rPr>
              <a:t>Pronunciation is key!</a:t>
            </a:r>
            <a:endParaRPr lang="en-US" sz="4000" dirty="0">
              <a:latin typeface="SassoonCRInfant" panose="000004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614E4B-0E9D-274E-9196-F950227C28BF}"/>
              </a:ext>
            </a:extLst>
          </p:cNvPr>
          <p:cNvSpPr txBox="1"/>
          <p:nvPr/>
        </p:nvSpPr>
        <p:spPr>
          <a:xfrm>
            <a:off x="838200" y="2642971"/>
            <a:ext cx="93717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600" dirty="0">
                <a:latin typeface="SassoonCRInfant" panose="00000400000000000000" pitchFamily="2" charset="0"/>
              </a:rPr>
              <a:t>When we are learning to read it’s important we deal with sounds and not letter names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600" dirty="0">
                <a:latin typeface="SassoonCRInfant" panose="00000400000000000000" pitchFamily="2" charset="0"/>
              </a:rPr>
              <a:t>Pronouncing as a pure sound- no ‘shwa’ on the end. </a:t>
            </a:r>
            <a:r>
              <a:rPr lang="en-GB" sz="3600" dirty="0" err="1">
                <a:latin typeface="SassoonCRInfant" panose="00000400000000000000" pitchFamily="2" charset="0"/>
              </a:rPr>
              <a:t>E.g</a:t>
            </a:r>
            <a:r>
              <a:rPr lang="en-GB" sz="3600" dirty="0">
                <a:latin typeface="SassoonCRInfant" panose="00000400000000000000" pitchFamily="2" charset="0"/>
              </a:rPr>
              <a:t> t not </a:t>
            </a:r>
            <a:r>
              <a:rPr lang="en-GB" sz="3600" dirty="0" err="1">
                <a:latin typeface="SassoonCRInfant" panose="00000400000000000000" pitchFamily="2" charset="0"/>
              </a:rPr>
              <a:t>ti</a:t>
            </a:r>
            <a:r>
              <a:rPr lang="en-GB" sz="3600" dirty="0">
                <a:latin typeface="SassoonCRInfant" panose="00000400000000000000" pitchFamily="2" charset="0"/>
              </a:rPr>
              <a:t> and g  not </a:t>
            </a:r>
            <a:r>
              <a:rPr lang="en-GB" sz="3600" dirty="0" err="1">
                <a:latin typeface="SassoonCRInfant" panose="00000400000000000000" pitchFamily="2" charset="0"/>
              </a:rPr>
              <a:t>gi</a:t>
            </a:r>
            <a:endParaRPr lang="en-GB" sz="3600" dirty="0">
              <a:latin typeface="SassoonCRInfant" panose="00000400000000000000" pitchFamily="2" charset="0"/>
            </a:endParaRPr>
          </a:p>
        </p:txBody>
      </p:sp>
      <p:pic>
        <p:nvPicPr>
          <p:cNvPr id="3" name="Picture 2" descr="File:Speech bubble.svg - Wikimedia Commons">
            <a:extLst>
              <a:ext uri="{FF2B5EF4-FFF2-40B4-BE49-F238E27FC236}">
                <a16:creationId xmlns:a16="http://schemas.microsoft.com/office/drawing/2014/main" id="{AAFD5D84-3AE8-EFD9-ECD5-15F0A1BB2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6914" y="446147"/>
            <a:ext cx="2466975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38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3255D2B9-5817-3C49-BABC-CA6A88935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SassoonCRInfant" panose="00000400000000000000" pitchFamily="2" charset="0"/>
              </a:rPr>
              <a:t>Learning to Blend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4716A748-213C-CD49-86AD-5FF75D2E53FC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5126418" y="552091"/>
            <a:ext cx="6224335" cy="5431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0000" indent="-18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b="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accent4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4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228600"/>
            <a:endParaRPr lang="en-US" sz="2200" dirty="0">
              <a:solidFill>
                <a:schemeClr val="tx1"/>
              </a:solidFill>
              <a:latin typeface="SassoonCRInfant" panose="00000400000000000000" pitchFamily="2" charset="0"/>
            </a:endParaRPr>
          </a:p>
          <a:p>
            <a:pPr indent="-228600"/>
            <a:r>
              <a:rPr lang="en-US" sz="2200" dirty="0">
                <a:solidFill>
                  <a:schemeClr val="tx1"/>
                </a:solidFill>
                <a:latin typeface="SassoonCRInfant" panose="00000400000000000000" pitchFamily="2" charset="0"/>
              </a:rPr>
              <a:t>We learn to blend orally first</a:t>
            </a:r>
          </a:p>
          <a:p>
            <a:pPr indent="-228600"/>
            <a:r>
              <a:rPr lang="en-US" sz="2200" dirty="0">
                <a:solidFill>
                  <a:schemeClr val="tx1"/>
                </a:solidFill>
                <a:latin typeface="SassoonCRInfant" panose="00000400000000000000" pitchFamily="2" charset="0"/>
              </a:rPr>
              <a:t>Then we read the words by breaking them into sounds</a:t>
            </a:r>
          </a:p>
          <a:p>
            <a:pPr indent="-228600"/>
            <a:r>
              <a:rPr lang="en-US" sz="2200" dirty="0" err="1">
                <a:solidFill>
                  <a:schemeClr val="tx1"/>
                </a:solidFill>
                <a:latin typeface="SassoonCRInfant" panose="00000400000000000000" pitchFamily="2" charset="0"/>
              </a:rPr>
              <a:t>Fredding</a:t>
            </a:r>
            <a:r>
              <a:rPr lang="en-US" sz="2200" dirty="0">
                <a:solidFill>
                  <a:schemeClr val="tx1"/>
                </a:solidFill>
                <a:latin typeface="SassoonCRInfant" panose="00000400000000000000" pitchFamily="2" charset="0"/>
              </a:rPr>
              <a:t> out loud – This is where we say the sounds out loud then slide them together to hear the word</a:t>
            </a:r>
          </a:p>
          <a:p>
            <a:pPr indent="-228600"/>
            <a:r>
              <a:rPr lang="en-US" sz="2200" dirty="0" err="1">
                <a:solidFill>
                  <a:schemeClr val="tx1"/>
                </a:solidFill>
                <a:latin typeface="SassoonCRInfant" panose="00000400000000000000" pitchFamily="2" charset="0"/>
              </a:rPr>
              <a:t>Fredding</a:t>
            </a:r>
            <a:r>
              <a:rPr lang="en-US" sz="2200" dirty="0">
                <a:solidFill>
                  <a:schemeClr val="tx1"/>
                </a:solidFill>
                <a:latin typeface="SassoonCRInfant" panose="00000400000000000000" pitchFamily="2" charset="0"/>
              </a:rPr>
              <a:t> in our head – This helps to develop fluency and reading at speed</a:t>
            </a:r>
          </a:p>
          <a:p>
            <a:pPr indent="-228600"/>
            <a:r>
              <a:rPr lang="en-US" sz="2200" dirty="0">
                <a:solidFill>
                  <a:schemeClr val="tx1"/>
                </a:solidFill>
                <a:latin typeface="SassoonCRInfant" panose="00000400000000000000" pitchFamily="2" charset="0"/>
              </a:rPr>
              <a:t>Videos are available on </a:t>
            </a:r>
            <a:r>
              <a:rPr lang="en-US" sz="2200" dirty="0" err="1">
                <a:solidFill>
                  <a:schemeClr val="tx1"/>
                </a:solidFill>
                <a:latin typeface="SassoonCRInfant" panose="00000400000000000000" pitchFamily="2" charset="0"/>
              </a:rPr>
              <a:t>Youtube</a:t>
            </a:r>
            <a:r>
              <a:rPr lang="en-US" sz="2200" dirty="0">
                <a:solidFill>
                  <a:schemeClr val="tx1"/>
                </a:solidFill>
                <a:latin typeface="SassoonCRInfant" panose="00000400000000000000" pitchFamily="2" charset="0"/>
              </a:rPr>
              <a:t> to show you how to support your children when learning to read type in Ruth Miskin Parent video in the search bar</a:t>
            </a:r>
          </a:p>
          <a:p>
            <a:pPr indent="-228600"/>
            <a:endParaRPr lang="en-US" sz="2200" dirty="0">
              <a:solidFill>
                <a:schemeClr val="tx1"/>
              </a:solidFill>
              <a:latin typeface="SassoonCRInfant" panose="00000400000000000000" pitchFamily="2" charset="0"/>
            </a:endParaRPr>
          </a:p>
          <a:p>
            <a:pPr indent="-228600"/>
            <a:endParaRPr lang="en-US" sz="2200" dirty="0">
              <a:solidFill>
                <a:schemeClr val="tx1"/>
              </a:solidFill>
              <a:latin typeface="SassoonCRInfant" panose="00000400000000000000" pitchFamily="2" charset="0"/>
            </a:endParaRPr>
          </a:p>
          <a:p>
            <a:pPr marL="0" indent="-228600"/>
            <a:endParaRPr lang="en-US" sz="2200" dirty="0">
              <a:solidFill>
                <a:schemeClr val="tx1"/>
              </a:solidFill>
              <a:latin typeface="SassoonCRInfant" panose="000004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BC292-4F20-4C46-8B1C-4B3445AE0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8C0CDE5-970C-4CC4-BF43-0DA127E73E82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84155E5-0660-0141-B4EF-3372FDE78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200" kern="1200" dirty="0">
                <a:solidFill>
                  <a:schemeClr val="tx1"/>
                </a:solidFill>
                <a:latin typeface="SassoonCRInfant" panose="00000400000000000000" pitchFamily="2" charset="0"/>
              </a:rPr>
              <a:t>Writin</a:t>
            </a:r>
            <a:r>
              <a:rPr lang="en-US" sz="5200" dirty="0">
                <a:latin typeface="SassoonCRInfant" panose="00000400000000000000" pitchFamily="2" charset="0"/>
              </a:rPr>
              <a:t>g Words</a:t>
            </a:r>
            <a:endParaRPr lang="en-US" sz="5200" kern="1200" dirty="0">
              <a:solidFill>
                <a:schemeClr val="tx1"/>
              </a:solidFill>
              <a:latin typeface="SassoonCRInfant" panose="00000400000000000000" pitchFamily="2" charset="0"/>
            </a:endParaRP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CD9887B9-0632-0147-BE0A-67933F2B1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98C0CDE5-970C-4CC4-BF43-0DA127E73E82}" type="slidenum">
              <a:rPr lang="ru-RU" smtClean="0"/>
              <a:pPr>
                <a:spcAft>
                  <a:spcPts val="600"/>
                </a:spcAft>
              </a:pPr>
              <a:t>16</a:t>
            </a:fld>
            <a:endParaRPr lang="ru-RU"/>
          </a:p>
        </p:txBody>
      </p:sp>
      <p:graphicFrame>
        <p:nvGraphicFramePr>
          <p:cNvPr id="12" name="Text Placeholder 5">
            <a:extLst>
              <a:ext uri="{FF2B5EF4-FFF2-40B4-BE49-F238E27FC236}">
                <a16:creationId xmlns:a16="http://schemas.microsoft.com/office/drawing/2014/main" id="{ED8DBC73-45D8-5B2F-D90D-AE1088235A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9892561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79298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46B2F08-F531-43A8-B832-523E4FC31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490537"/>
            <a:ext cx="5291663" cy="16287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latin typeface="SassoonCRInfant" panose="00000400000000000000" pitchFamily="2" charset="0"/>
              </a:rPr>
              <a:t>Fun Formation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8D88A8-FE3A-4BF6-8761-506FC9218B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986" b="3034"/>
          <a:stretch>
            <a:fillRect/>
          </a:stretch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ED7434-F1A2-4F2C-AAA0-C0AECC3FB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013" y="6356350"/>
            <a:ext cx="685800" cy="365125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>
              <a:spcAft>
                <a:spcPts val="600"/>
              </a:spcAft>
              <a:defRPr/>
            </a:pPr>
            <a:fld id="{98C0CDE5-970C-4CC4-BF43-0DA127E73E82}" type="slidenum">
              <a:rPr lang="en-US" sz="1800">
                <a:solidFill>
                  <a:srgbClr val="FFFFFF"/>
                </a:solidFill>
                <a:latin typeface="SassoonCRInfant" panose="00000400000000000000" pitchFamily="2" charset="0"/>
              </a:rPr>
              <a:pPr algn="l">
                <a:spcAft>
                  <a:spcPts val="600"/>
                </a:spcAft>
                <a:defRPr/>
              </a:pPr>
              <a:t>17</a:t>
            </a:fld>
            <a:endParaRPr lang="en-US" sz="1800">
              <a:solidFill>
                <a:srgbClr val="FFFFFF"/>
              </a:solidFill>
              <a:latin typeface="SassoonCRInfant" panose="00000400000000000000" pitchFamily="2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DAC20BB5-EC40-4D7B-9A0B-31EDCE023C3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417734" y="2614612"/>
            <a:ext cx="5291663" cy="375284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latin typeface="SassoonCRInfant" panose="00000400000000000000" pitchFamily="2" charset="0"/>
              </a:rPr>
              <a:t>Fine Motor Skills are developed across multiple areas in School</a:t>
            </a:r>
          </a:p>
          <a:p>
            <a:r>
              <a:rPr lang="en-US" dirty="0">
                <a:latin typeface="SassoonCRInfant" panose="00000400000000000000" pitchFamily="2" charset="0"/>
              </a:rPr>
              <a:t>Lots of ideas without using a pencil!</a:t>
            </a:r>
          </a:p>
          <a:p>
            <a:r>
              <a:rPr lang="en-US" dirty="0">
                <a:latin typeface="SassoonCRInfant" panose="00000400000000000000" pitchFamily="2" charset="0"/>
              </a:rPr>
              <a:t>Get creative … sand, water, mud, cars, paint …</a:t>
            </a:r>
          </a:p>
        </p:txBody>
      </p:sp>
    </p:spTree>
    <p:extLst>
      <p:ext uri="{BB962C8B-B14F-4D97-AF65-F5344CB8AC3E}">
        <p14:creationId xmlns:p14="http://schemas.microsoft.com/office/powerpoint/2010/main" val="3698390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76AEA6-F7EC-F75C-D7AA-CE68D7E65B26}"/>
              </a:ext>
            </a:extLst>
          </p:cNvPr>
          <p:cNvSpPr txBox="1"/>
          <p:nvPr/>
        </p:nvSpPr>
        <p:spPr>
          <a:xfrm>
            <a:off x="6417733" y="490537"/>
            <a:ext cx="5291663" cy="16287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SassoonCRInfant" panose="00000400000000000000" pitchFamily="2" charset="0"/>
                <a:ea typeface="+mj-ea"/>
                <a:cs typeface="+mj-cs"/>
              </a:rPr>
              <a:t>Drawing Club</a:t>
            </a:r>
          </a:p>
        </p:txBody>
      </p:sp>
      <p:pic>
        <p:nvPicPr>
          <p:cNvPr id="8" name="Picture 7" descr="DRAWING CLUB - 12 OCT 2026 AT 4PM">
            <a:extLst>
              <a:ext uri="{FF2B5EF4-FFF2-40B4-BE49-F238E27FC236}">
                <a16:creationId xmlns:a16="http://schemas.microsoft.com/office/drawing/2014/main" id="{4D51E12A-3B5E-C228-8489-6931B1FFE0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48" r="5444" b="2"/>
          <a:stretch>
            <a:fillRect/>
          </a:stretch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DECA49-9CB9-9D31-8696-D40015399E86}"/>
              </a:ext>
            </a:extLst>
          </p:cNvPr>
          <p:cNvSpPr txBox="1"/>
          <p:nvPr/>
        </p:nvSpPr>
        <p:spPr>
          <a:xfrm>
            <a:off x="6417734" y="2614612"/>
            <a:ext cx="5291663" cy="3752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latin typeface="SassoonCRInfant" panose="00000400000000000000" pitchFamily="2" charset="0"/>
              </a:rPr>
              <a:t>A play-based writing approach by Greg </a:t>
            </a:r>
            <a:r>
              <a:rPr lang="en-US" sz="1300" dirty="0" err="1">
                <a:latin typeface="SassoonCRInfant" panose="00000400000000000000" pitchFamily="2" charset="0"/>
              </a:rPr>
              <a:t>Botrill</a:t>
            </a:r>
            <a:endParaRPr lang="en-US" sz="1300" dirty="0">
              <a:latin typeface="SassoonCRInfant" panose="00000400000000000000" pitchFamily="2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latin typeface="SassoonCRInfant" panose="00000400000000000000" pitchFamily="2" charset="0"/>
              </a:rPr>
              <a:t>It encourages discussion, mark making and mathematical concepts- it is the foundation of writing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latin typeface="SassoonCRInfant" panose="00000400000000000000" pitchFamily="2" charset="0"/>
              </a:rPr>
              <a:t>We explore a story in depth across the week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latin typeface="SassoonCRInfant" panose="00000400000000000000" pitchFamily="2" charset="0"/>
              </a:rPr>
              <a:t>We talk about character, setting and plot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latin typeface="SassoonCRInfant" panose="00000400000000000000" pitchFamily="2" charset="0"/>
              </a:rPr>
              <a:t>Children are then encouraged to create their own take on the story through drawings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latin typeface="SassoonCRInfant" panose="00000400000000000000" pitchFamily="2" charset="0"/>
              </a:rPr>
              <a:t>The children are encouraged to add as much detail as possible for fine motor skills development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latin typeface="SassoonCRInfant" panose="00000400000000000000" pitchFamily="2" charset="0"/>
              </a:rPr>
              <a:t>A magic literacy and numeracy button are added- this encourages children to try out their new knowledge of sounds/ numeracy/</a:t>
            </a:r>
            <a:r>
              <a:rPr lang="en-US" sz="1300" dirty="0" err="1">
                <a:latin typeface="SassoonCRInfant" panose="00000400000000000000" pitchFamily="2" charset="0"/>
              </a:rPr>
              <a:t>maths</a:t>
            </a:r>
            <a:r>
              <a:rPr lang="en-US" sz="1300" dirty="0">
                <a:latin typeface="SassoonCRInfant" panose="00000400000000000000" pitchFamily="2" charset="0"/>
              </a:rPr>
              <a:t> concepts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latin typeface="SassoonCRInfant" panose="00000400000000000000" pitchFamily="2" charset="0"/>
              </a:rPr>
              <a:t>Creativity is encouraged- have a look at some of your children’s amazing ideas!</a:t>
            </a:r>
          </a:p>
        </p:txBody>
      </p:sp>
    </p:spTree>
    <p:extLst>
      <p:ext uri="{BB962C8B-B14F-4D97-AF65-F5344CB8AC3E}">
        <p14:creationId xmlns:p14="http://schemas.microsoft.com/office/powerpoint/2010/main" val="4218589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B67682-7784-E807-8856-AE574001A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1123950"/>
            <a:ext cx="11315700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179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69B8AA-F11D-42E4-B69F-F48ED8DFE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SassoonCRInfant" panose="00000400000000000000" pitchFamily="2" charset="0"/>
              </a:rPr>
              <a:t>Story Telling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0998EC0-B705-C4C6-6595-0E07E9F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/>
          <a:p>
            <a:r>
              <a:rPr lang="en-GB">
                <a:latin typeface="SassoonCRInfant" panose="00000400000000000000" pitchFamily="2" charset="0"/>
              </a:rPr>
              <a:t>Develop a love of 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FD80F5-C438-A2EF-3F97-C911386FB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 lnSpcReduction="10000"/>
          </a:bodyPr>
          <a:lstStyle/>
          <a:p>
            <a:r>
              <a:rPr lang="en-GB" sz="2600" dirty="0">
                <a:latin typeface="SassoonCRInfant" panose="00000400000000000000" pitchFamily="2" charset="0"/>
              </a:rPr>
              <a:t>If you share just 1 story a day at home that’s 365 stories they have been exposed to in a year</a:t>
            </a:r>
          </a:p>
          <a:p>
            <a:r>
              <a:rPr lang="en-GB" sz="2600" dirty="0">
                <a:latin typeface="SassoonCRInfant" panose="00000400000000000000" pitchFamily="2" charset="0"/>
                <a:hlinkClick r:id="rId3"/>
              </a:rPr>
              <a:t>Parent video: 10 things to think about when you read to your child - YouTube</a:t>
            </a:r>
            <a:endParaRPr lang="en-GB" sz="2600" dirty="0">
              <a:latin typeface="SassoonCRInfant" panose="00000400000000000000" pitchFamily="2" charset="0"/>
            </a:endParaRPr>
          </a:p>
          <a:p>
            <a:r>
              <a:rPr lang="en-GB" sz="2600" dirty="0">
                <a:latin typeface="SassoonCRInfant" panose="00000400000000000000" pitchFamily="2" charset="0"/>
              </a:rPr>
              <a:t>Over 2 years that’s 730 stories </a:t>
            </a:r>
          </a:p>
          <a:p>
            <a:r>
              <a:rPr lang="en-GB" sz="2600" dirty="0">
                <a:latin typeface="SassoonCRInfant" panose="00000400000000000000" pitchFamily="2" charset="0"/>
              </a:rPr>
              <a:t>Regular story times happen in class at least once per day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260AE8-7FF8-433F-9269-0A388CF289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886" t="7862" r="13410" b="4368"/>
          <a:stretch/>
        </p:blipFill>
        <p:spPr>
          <a:xfrm>
            <a:off x="7391400" y="96327"/>
            <a:ext cx="4416973" cy="6665345"/>
          </a:xfrm>
          <a:prstGeom prst="rect">
            <a:avLst/>
          </a:prstGeom>
          <a:noFill/>
        </p:spPr>
      </p:pic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1C5FA04C-45F1-40C4-BDE6-FACCA84EA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98C0CDE5-970C-4CC4-BF43-0DA127E73E82}" type="slidenum">
              <a:rPr lang="ru-RU" smtClean="0"/>
              <a:pPr>
                <a:spcAft>
                  <a:spcPts val="600"/>
                </a:spcAft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567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19F8A97210FE4B971F65B34DE50F79" ma:contentTypeVersion="13" ma:contentTypeDescription="Create a new document." ma:contentTypeScope="" ma:versionID="0d11f8cd1c159a8e5c66fdfb54a5126b">
  <xsd:schema xmlns:xsd="http://www.w3.org/2001/XMLSchema" xmlns:xs="http://www.w3.org/2001/XMLSchema" xmlns:p="http://schemas.microsoft.com/office/2006/metadata/properties" xmlns:ns2="5227cdca-46d0-4ca8-b6cb-8a67296b625b" xmlns:ns3="50b43d38-f1b8-4f49-85e7-b65b283be6bd" targetNamespace="http://schemas.microsoft.com/office/2006/metadata/properties" ma:root="true" ma:fieldsID="12e7f64eb6b3969c0c357fa28a43e7ae" ns2:_="" ns3:_="">
    <xsd:import namespace="5227cdca-46d0-4ca8-b6cb-8a67296b625b"/>
    <xsd:import namespace="50b43d38-f1b8-4f49-85e7-b65b283be6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7cdca-46d0-4ca8-b6cb-8a67296b62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98dcd85-b01b-4632-8d05-b9cab23a11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b43d38-f1b8-4f49-85e7-b65b283be6b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e4f4700-6072-40f5-abd1-77d3c2b008e6}" ma:internalName="TaxCatchAll" ma:showField="CatchAllData" ma:web="50b43d38-f1b8-4f49-85e7-b65b283be6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227cdca-46d0-4ca8-b6cb-8a67296b625b">
      <Terms xmlns="http://schemas.microsoft.com/office/infopath/2007/PartnerControls"/>
    </lcf76f155ced4ddcb4097134ff3c332f>
    <TaxCatchAll xmlns="50b43d38-f1b8-4f49-85e7-b65b283be6b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E3A9E7-DEB9-4D07-926C-59C6C79EA9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27cdca-46d0-4ca8-b6cb-8a67296b625b"/>
    <ds:schemaRef ds:uri="50b43d38-f1b8-4f49-85e7-b65b283be6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786F4E3-DEB8-48ED-9F41-93D96C3E3426}">
  <ds:schemaRefs>
    <ds:schemaRef ds:uri="http://schemas.microsoft.com/office/2006/metadata/properties"/>
    <ds:schemaRef ds:uri="http://schemas.microsoft.com/office/infopath/2007/PartnerControls"/>
    <ds:schemaRef ds:uri="5227cdca-46d0-4ca8-b6cb-8a67296b625b"/>
    <ds:schemaRef ds:uri="50b43d38-f1b8-4f49-85e7-b65b283be6bd"/>
  </ds:schemaRefs>
</ds:datastoreItem>
</file>

<file path=customXml/itemProps3.xml><?xml version="1.0" encoding="utf-8"?>
<ds:datastoreItem xmlns:ds="http://schemas.openxmlformats.org/officeDocument/2006/customXml" ds:itemID="{63B56004-38D4-420A-B536-FD78606C79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881</Words>
  <Application>Microsoft Office PowerPoint</Application>
  <PresentationFormat>Widescreen</PresentationFormat>
  <Paragraphs>110</Paragraphs>
  <Slides>20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Early Level Curriculum Evening</vt:lpstr>
      <vt:lpstr>Agenda</vt:lpstr>
      <vt:lpstr>PowerPoint Presentation</vt:lpstr>
      <vt:lpstr>Why Play?</vt:lpstr>
      <vt:lpstr>What a day in P1 looks like</vt:lpstr>
      <vt:lpstr>What does play look like in P1?</vt:lpstr>
      <vt:lpstr>Continuous Provision</vt:lpstr>
      <vt:lpstr>PowerPoint Presentation</vt:lpstr>
      <vt:lpstr>Outdoor Play</vt:lpstr>
      <vt:lpstr>How is my child’s development being supported?</vt:lpstr>
      <vt:lpstr>PowerPoint Presentation</vt:lpstr>
      <vt:lpstr>An Introduction to RWI</vt:lpstr>
      <vt:lpstr>R.W.I Terms</vt:lpstr>
      <vt:lpstr>Sounds </vt:lpstr>
      <vt:lpstr>Learning to Blend</vt:lpstr>
      <vt:lpstr>Writing Words</vt:lpstr>
      <vt:lpstr>Fun Formation</vt:lpstr>
      <vt:lpstr>PowerPoint Presentation</vt:lpstr>
      <vt:lpstr>PowerPoint Presentation</vt:lpstr>
      <vt:lpstr>Story Telling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 Finlay</dc:creator>
  <cp:lastModifiedBy>Amy Finlay</cp:lastModifiedBy>
  <cp:revision>2</cp:revision>
  <dcterms:created xsi:type="dcterms:W3CDTF">2026-09-09T20:41:04Z</dcterms:created>
  <dcterms:modified xsi:type="dcterms:W3CDTF">2026-09-22T11:09:01Z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0x0101007F19F8A97210FE4B971F65B34DE50F79</vt:lpwstr>
  </property>
</Properties>
</file>